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8"/>
  </p:notesMasterIdLst>
  <p:sldIdLst>
    <p:sldId id="283" r:id="rId2"/>
    <p:sldId id="256" r:id="rId3"/>
    <p:sldId id="257" r:id="rId4"/>
    <p:sldId id="277" r:id="rId5"/>
    <p:sldId id="258" r:id="rId6"/>
    <p:sldId id="261" r:id="rId7"/>
    <p:sldId id="272" r:id="rId8"/>
    <p:sldId id="270" r:id="rId9"/>
    <p:sldId id="268" r:id="rId10"/>
    <p:sldId id="269" r:id="rId11"/>
    <p:sldId id="271" r:id="rId12"/>
    <p:sldId id="260" r:id="rId13"/>
    <p:sldId id="263" r:id="rId14"/>
    <p:sldId id="274" r:id="rId15"/>
    <p:sldId id="275" r:id="rId16"/>
    <p:sldId id="276" r:id="rId17"/>
    <p:sldId id="264" r:id="rId18"/>
    <p:sldId id="262" r:id="rId19"/>
    <p:sldId id="265" r:id="rId20"/>
    <p:sldId id="279" r:id="rId21"/>
    <p:sldId id="280" r:id="rId22"/>
    <p:sldId id="281" r:id="rId23"/>
    <p:sldId id="284" r:id="rId24"/>
    <p:sldId id="282" r:id="rId25"/>
    <p:sldId id="267" r:id="rId26"/>
    <p:sldId id="27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2FE4596-2654-4A3F-BED2-5DB0499D2C6C}">
          <p14:sldIdLst>
            <p14:sldId id="283"/>
            <p14:sldId id="256"/>
          </p14:sldIdLst>
        </p14:section>
        <p14:section name="Ενότητα χωρίς τίτλο" id="{EDCD70DB-AD5E-408F-899B-09025B95C9DB}">
          <p14:sldIdLst>
            <p14:sldId id="257"/>
            <p14:sldId id="277"/>
            <p14:sldId id="258"/>
            <p14:sldId id="261"/>
            <p14:sldId id="272"/>
            <p14:sldId id="270"/>
            <p14:sldId id="268"/>
            <p14:sldId id="269"/>
            <p14:sldId id="271"/>
            <p14:sldId id="260"/>
            <p14:sldId id="263"/>
            <p14:sldId id="274"/>
            <p14:sldId id="275"/>
            <p14:sldId id="276"/>
            <p14:sldId id="264"/>
            <p14:sldId id="262"/>
            <p14:sldId id="265"/>
            <p14:sldId id="279"/>
            <p14:sldId id="280"/>
            <p14:sldId id="281"/>
            <p14:sldId id="284"/>
            <p14:sldId id="282"/>
            <p14:sldId id="26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3257" autoAdjust="0"/>
  </p:normalViewPr>
  <p:slideViewPr>
    <p:cSldViewPr>
      <p:cViewPr varScale="1">
        <p:scale>
          <a:sx n="52" d="100"/>
          <a:sy n="52" d="100"/>
        </p:scale>
        <p:origin x="581"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400D1-F160-4B23-B59F-952829947D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A624194-0471-4CFE-9A82-701BA24E80D4}">
      <dgm:prSet/>
      <dgm:spPr/>
      <dgm:t>
        <a:bodyPr/>
        <a:lstStyle/>
        <a:p>
          <a:pPr rtl="0"/>
          <a:r>
            <a:rPr lang="el-GR" dirty="0"/>
            <a:t>Καθορισμένων Εισφορών</a:t>
          </a:r>
          <a:endParaRPr lang="en-US" dirty="0"/>
        </a:p>
      </dgm:t>
    </dgm:pt>
    <dgm:pt modelId="{120328D9-BE9A-463C-99E0-3B139D8784D6}" type="parTrans" cxnId="{A77A7E49-0EE3-461D-B3F7-EE98AA116D08}">
      <dgm:prSet/>
      <dgm:spPr/>
      <dgm:t>
        <a:bodyPr/>
        <a:lstStyle/>
        <a:p>
          <a:endParaRPr lang="en-US"/>
        </a:p>
      </dgm:t>
    </dgm:pt>
    <dgm:pt modelId="{9C826E45-44C3-45F2-8E44-B2BE750700DA}" type="sibTrans" cxnId="{A77A7E49-0EE3-461D-B3F7-EE98AA116D08}">
      <dgm:prSet/>
      <dgm:spPr/>
      <dgm:t>
        <a:bodyPr/>
        <a:lstStyle/>
        <a:p>
          <a:endParaRPr lang="en-US"/>
        </a:p>
      </dgm:t>
    </dgm:pt>
    <dgm:pt modelId="{6C8128A6-A671-4E78-9033-E09A543F22F1}">
      <dgm:prSet/>
      <dgm:spPr/>
      <dgm:t>
        <a:bodyPr/>
        <a:lstStyle/>
        <a:p>
          <a:pPr rtl="0"/>
          <a:r>
            <a:rPr lang="el-GR" dirty="0"/>
            <a:t>Παροχή = Άθροισμα εισφορών και επενδύσεων</a:t>
          </a:r>
          <a:endParaRPr lang="en-US" dirty="0"/>
        </a:p>
      </dgm:t>
    </dgm:pt>
    <dgm:pt modelId="{92EB0A5B-468B-4489-861B-78473F0F45C0}" type="parTrans" cxnId="{41BA4666-87C7-4BDD-9223-AFA4215C4ABE}">
      <dgm:prSet/>
      <dgm:spPr/>
      <dgm:t>
        <a:bodyPr/>
        <a:lstStyle/>
        <a:p>
          <a:endParaRPr lang="en-US"/>
        </a:p>
      </dgm:t>
    </dgm:pt>
    <dgm:pt modelId="{6E8067BF-244C-482E-8B20-8ACB4923D0CD}" type="sibTrans" cxnId="{41BA4666-87C7-4BDD-9223-AFA4215C4ABE}">
      <dgm:prSet/>
      <dgm:spPr/>
      <dgm:t>
        <a:bodyPr/>
        <a:lstStyle/>
        <a:p>
          <a:endParaRPr lang="en-US"/>
        </a:p>
      </dgm:t>
    </dgm:pt>
    <dgm:pt modelId="{B36A7407-8865-4F80-8E79-34ABC55EA09F}">
      <dgm:prSet/>
      <dgm:spPr/>
      <dgm:t>
        <a:bodyPr/>
        <a:lstStyle/>
        <a:p>
          <a:pPr rtl="0"/>
          <a:r>
            <a:rPr lang="el-GR" dirty="0"/>
            <a:t>Ελάχιστος χρόνος θεμελίωσης παροχής: 5 έτη</a:t>
          </a:r>
          <a:endParaRPr lang="en-US" dirty="0"/>
        </a:p>
      </dgm:t>
    </dgm:pt>
    <dgm:pt modelId="{A77A90C6-8084-4E6A-AE88-F7B2FBA505C7}" type="parTrans" cxnId="{2A340B2F-5949-49FB-A32C-D4CA3238DEAF}">
      <dgm:prSet/>
      <dgm:spPr/>
      <dgm:t>
        <a:bodyPr/>
        <a:lstStyle/>
        <a:p>
          <a:endParaRPr lang="en-US"/>
        </a:p>
      </dgm:t>
    </dgm:pt>
    <dgm:pt modelId="{B500D08D-E732-4AA8-8BA7-3120D8DBD8BD}" type="sibTrans" cxnId="{2A340B2F-5949-49FB-A32C-D4CA3238DEAF}">
      <dgm:prSet/>
      <dgm:spPr/>
      <dgm:t>
        <a:bodyPr/>
        <a:lstStyle/>
        <a:p>
          <a:endParaRPr lang="en-US"/>
        </a:p>
      </dgm:t>
    </dgm:pt>
    <dgm:pt modelId="{287CD237-1F04-4435-9C67-3B4902EB0D1E}">
      <dgm:prSet/>
      <dgm:spPr/>
      <dgm:t>
        <a:bodyPr/>
        <a:lstStyle/>
        <a:p>
          <a:pPr rtl="0"/>
          <a:r>
            <a:rPr lang="el-GR" dirty="0"/>
            <a:t>Μηνιαίο ποσό εισφοράς</a:t>
          </a:r>
          <a:endParaRPr lang="en-US" dirty="0"/>
        </a:p>
      </dgm:t>
    </dgm:pt>
    <dgm:pt modelId="{96F50B4E-A596-4832-BB70-ED0EACD92E65}" type="parTrans" cxnId="{36698702-E72A-4BC2-BFB7-B9247423459B}">
      <dgm:prSet/>
      <dgm:spPr/>
      <dgm:t>
        <a:bodyPr/>
        <a:lstStyle/>
        <a:p>
          <a:endParaRPr lang="en-US"/>
        </a:p>
      </dgm:t>
    </dgm:pt>
    <dgm:pt modelId="{9203A333-BEB2-4040-B2B5-25288C35D39C}" type="sibTrans" cxnId="{36698702-E72A-4BC2-BFB7-B9247423459B}">
      <dgm:prSet/>
      <dgm:spPr/>
      <dgm:t>
        <a:bodyPr/>
        <a:lstStyle/>
        <a:p>
          <a:endParaRPr lang="en-US"/>
        </a:p>
      </dgm:t>
    </dgm:pt>
    <dgm:pt modelId="{D4C18BDA-B9BE-4A2B-B160-CD4F1D8E2960}">
      <dgm:prSet/>
      <dgm:spPr/>
      <dgm:t>
        <a:bodyPr/>
        <a:lstStyle/>
        <a:p>
          <a:pPr rtl="0"/>
          <a:r>
            <a:rPr lang="el-GR" dirty="0"/>
            <a:t>Ελάχιστο 50 ευρώ</a:t>
          </a:r>
          <a:endParaRPr lang="en-US" dirty="0"/>
        </a:p>
      </dgm:t>
    </dgm:pt>
    <dgm:pt modelId="{2BB1F98D-012E-4FC6-BB22-BD37707D058E}" type="parTrans" cxnId="{AD590CA9-4AD2-42ED-8DD3-6DCC3377E5FA}">
      <dgm:prSet/>
      <dgm:spPr/>
      <dgm:t>
        <a:bodyPr/>
        <a:lstStyle/>
        <a:p>
          <a:endParaRPr lang="en-US"/>
        </a:p>
      </dgm:t>
    </dgm:pt>
    <dgm:pt modelId="{9004E770-759C-479D-8A48-D8A392998571}" type="sibTrans" cxnId="{AD590CA9-4AD2-42ED-8DD3-6DCC3377E5FA}">
      <dgm:prSet/>
      <dgm:spPr/>
      <dgm:t>
        <a:bodyPr/>
        <a:lstStyle/>
        <a:p>
          <a:endParaRPr lang="en-US"/>
        </a:p>
      </dgm:t>
    </dgm:pt>
    <dgm:pt modelId="{23E03354-0CF5-4542-B512-AE7203B7AE4A}">
      <dgm:prSet/>
      <dgm:spPr/>
      <dgm:t>
        <a:bodyPr/>
        <a:lstStyle/>
        <a:p>
          <a:pPr rtl="0"/>
          <a:r>
            <a:rPr lang="el-GR" dirty="0"/>
            <a:t>Μέγιστο 3000 ευρώ</a:t>
          </a:r>
          <a:endParaRPr lang="en-US" dirty="0"/>
        </a:p>
      </dgm:t>
    </dgm:pt>
    <dgm:pt modelId="{3EF00399-2D9D-4665-9DAB-BFA4F1436F6B}" type="parTrans" cxnId="{34481608-FA28-4D72-B51D-730DF08057CE}">
      <dgm:prSet/>
      <dgm:spPr/>
      <dgm:t>
        <a:bodyPr/>
        <a:lstStyle/>
        <a:p>
          <a:endParaRPr lang="en-US"/>
        </a:p>
      </dgm:t>
    </dgm:pt>
    <dgm:pt modelId="{0DFD175A-7A87-487F-A3FC-1C8569E4B1B7}" type="sibTrans" cxnId="{34481608-FA28-4D72-B51D-730DF08057CE}">
      <dgm:prSet/>
      <dgm:spPr/>
      <dgm:t>
        <a:bodyPr/>
        <a:lstStyle/>
        <a:p>
          <a:endParaRPr lang="en-US"/>
        </a:p>
      </dgm:t>
    </dgm:pt>
    <dgm:pt modelId="{937D413C-C814-4170-A879-2858B2332C48}">
      <dgm:prSet/>
      <dgm:spPr/>
      <dgm:t>
        <a:bodyPr/>
        <a:lstStyle/>
        <a:p>
          <a:pPr rtl="0"/>
          <a:r>
            <a:rPr lang="el-GR" dirty="0"/>
            <a:t>Δικαίωμα έκτακτης εισφοράς</a:t>
          </a:r>
          <a:endParaRPr lang="en-US" dirty="0"/>
        </a:p>
      </dgm:t>
    </dgm:pt>
    <dgm:pt modelId="{5BCA8B44-EDC8-4D6B-A346-58BDE0826EE7}" type="parTrans" cxnId="{998A4E53-7BB5-4A67-8F0E-2B53D228CABC}">
      <dgm:prSet/>
      <dgm:spPr/>
      <dgm:t>
        <a:bodyPr/>
        <a:lstStyle/>
        <a:p>
          <a:endParaRPr lang="en-US"/>
        </a:p>
      </dgm:t>
    </dgm:pt>
    <dgm:pt modelId="{974AEEF7-C445-4D2C-BCE8-C6542A363F56}" type="sibTrans" cxnId="{998A4E53-7BB5-4A67-8F0E-2B53D228CABC}">
      <dgm:prSet/>
      <dgm:spPr/>
      <dgm:t>
        <a:bodyPr/>
        <a:lstStyle/>
        <a:p>
          <a:endParaRPr lang="en-US"/>
        </a:p>
      </dgm:t>
    </dgm:pt>
    <dgm:pt modelId="{3298FBA4-067D-4100-BA02-3FC9AF69E9EE}">
      <dgm:prSet/>
      <dgm:spPr/>
      <dgm:t>
        <a:bodyPr/>
        <a:lstStyle/>
        <a:p>
          <a:pPr rtl="0"/>
          <a:r>
            <a:rPr lang="el-GR" dirty="0"/>
            <a:t>Από 1.000 έως 100.000 ευρώ</a:t>
          </a:r>
          <a:endParaRPr lang="en-US" dirty="0"/>
        </a:p>
      </dgm:t>
    </dgm:pt>
    <dgm:pt modelId="{339D1B15-ECB5-428A-93EC-F1D27383D24E}" type="parTrans" cxnId="{86FD7559-A9A1-4356-9946-22EF2650D3C5}">
      <dgm:prSet/>
      <dgm:spPr/>
      <dgm:t>
        <a:bodyPr/>
        <a:lstStyle/>
        <a:p>
          <a:endParaRPr lang="en-US"/>
        </a:p>
      </dgm:t>
    </dgm:pt>
    <dgm:pt modelId="{1D5EE1F0-DBAA-4D2F-94F6-A1DFC1EF989F}" type="sibTrans" cxnId="{86FD7559-A9A1-4356-9946-22EF2650D3C5}">
      <dgm:prSet/>
      <dgm:spPr/>
      <dgm:t>
        <a:bodyPr/>
        <a:lstStyle/>
        <a:p>
          <a:endParaRPr lang="en-US"/>
        </a:p>
      </dgm:t>
    </dgm:pt>
    <dgm:pt modelId="{28AD3A62-AFDA-4619-A6FF-C5321CF93096}">
      <dgm:prSet/>
      <dgm:spPr/>
      <dgm:t>
        <a:bodyPr/>
        <a:lstStyle/>
        <a:p>
          <a:pPr rtl="0"/>
          <a:r>
            <a:rPr lang="el-GR" dirty="0"/>
            <a:t>Δικαίωμα μετατροπής σε σύνταξη, στην ηλικία των 67.</a:t>
          </a:r>
          <a:endParaRPr lang="en-US" dirty="0"/>
        </a:p>
      </dgm:t>
    </dgm:pt>
    <dgm:pt modelId="{3D6FDD35-E91C-4FA0-9FDE-C23CE14AEFFC}" type="parTrans" cxnId="{58A41C76-1353-430E-9A69-2F0CBB2AF8DE}">
      <dgm:prSet/>
      <dgm:spPr/>
      <dgm:t>
        <a:bodyPr/>
        <a:lstStyle/>
        <a:p>
          <a:endParaRPr lang="en-US"/>
        </a:p>
      </dgm:t>
    </dgm:pt>
    <dgm:pt modelId="{208A74AA-19D3-4B1D-9AB5-D08CBBEC61C3}" type="sibTrans" cxnId="{58A41C76-1353-430E-9A69-2F0CBB2AF8DE}">
      <dgm:prSet/>
      <dgm:spPr/>
      <dgm:t>
        <a:bodyPr/>
        <a:lstStyle/>
        <a:p>
          <a:endParaRPr lang="en-US"/>
        </a:p>
      </dgm:t>
    </dgm:pt>
    <dgm:pt modelId="{AC819A78-7810-40AE-AA4E-2BC131C48558}" type="pres">
      <dgm:prSet presAssocID="{093400D1-F160-4B23-B59F-952829947D92}" presName="linear" presStyleCnt="0">
        <dgm:presLayoutVars>
          <dgm:animLvl val="lvl"/>
          <dgm:resizeHandles val="exact"/>
        </dgm:presLayoutVars>
      </dgm:prSet>
      <dgm:spPr/>
    </dgm:pt>
    <dgm:pt modelId="{9C9D0FD2-5CCF-4F46-85AE-BDC9757D333B}" type="pres">
      <dgm:prSet presAssocID="{0A624194-0471-4CFE-9A82-701BA24E80D4}" presName="parentText" presStyleLbl="node1" presStyleIdx="0" presStyleCnt="6">
        <dgm:presLayoutVars>
          <dgm:chMax val="0"/>
          <dgm:bulletEnabled val="1"/>
        </dgm:presLayoutVars>
      </dgm:prSet>
      <dgm:spPr/>
    </dgm:pt>
    <dgm:pt modelId="{22B493D0-4AC7-41F3-92EC-51C386195E2A}" type="pres">
      <dgm:prSet presAssocID="{9C826E45-44C3-45F2-8E44-B2BE750700DA}" presName="spacer" presStyleCnt="0"/>
      <dgm:spPr/>
    </dgm:pt>
    <dgm:pt modelId="{E785548C-6803-4628-ABB2-C770AB141B47}" type="pres">
      <dgm:prSet presAssocID="{6C8128A6-A671-4E78-9033-E09A543F22F1}" presName="parentText" presStyleLbl="node1" presStyleIdx="1" presStyleCnt="6">
        <dgm:presLayoutVars>
          <dgm:chMax val="0"/>
          <dgm:bulletEnabled val="1"/>
        </dgm:presLayoutVars>
      </dgm:prSet>
      <dgm:spPr/>
    </dgm:pt>
    <dgm:pt modelId="{F43DF13E-5266-461E-A51A-F751E0F03F2B}" type="pres">
      <dgm:prSet presAssocID="{6E8067BF-244C-482E-8B20-8ACB4923D0CD}" presName="spacer" presStyleCnt="0"/>
      <dgm:spPr/>
    </dgm:pt>
    <dgm:pt modelId="{5B6FEF3F-36D8-4AFE-8995-5F0D2119E55A}" type="pres">
      <dgm:prSet presAssocID="{B36A7407-8865-4F80-8E79-34ABC55EA09F}" presName="parentText" presStyleLbl="node1" presStyleIdx="2" presStyleCnt="6">
        <dgm:presLayoutVars>
          <dgm:chMax val="0"/>
          <dgm:bulletEnabled val="1"/>
        </dgm:presLayoutVars>
      </dgm:prSet>
      <dgm:spPr/>
    </dgm:pt>
    <dgm:pt modelId="{D5CE2EFF-5D1A-4506-A305-D76697D97867}" type="pres">
      <dgm:prSet presAssocID="{B500D08D-E732-4AA8-8BA7-3120D8DBD8BD}" presName="spacer" presStyleCnt="0"/>
      <dgm:spPr/>
    </dgm:pt>
    <dgm:pt modelId="{EDBD2AC9-5F59-41C9-972F-45D12C1C193C}" type="pres">
      <dgm:prSet presAssocID="{287CD237-1F04-4435-9C67-3B4902EB0D1E}" presName="parentText" presStyleLbl="node1" presStyleIdx="3" presStyleCnt="6">
        <dgm:presLayoutVars>
          <dgm:chMax val="0"/>
          <dgm:bulletEnabled val="1"/>
        </dgm:presLayoutVars>
      </dgm:prSet>
      <dgm:spPr/>
    </dgm:pt>
    <dgm:pt modelId="{9EBFDC25-5A7E-4EB0-BE34-6CA228EE1C60}" type="pres">
      <dgm:prSet presAssocID="{287CD237-1F04-4435-9C67-3B4902EB0D1E}" presName="childText" presStyleLbl="revTx" presStyleIdx="0" presStyleCnt="2">
        <dgm:presLayoutVars>
          <dgm:bulletEnabled val="1"/>
        </dgm:presLayoutVars>
      </dgm:prSet>
      <dgm:spPr/>
    </dgm:pt>
    <dgm:pt modelId="{0B80C746-6A9C-4575-831C-ECD51B1E6192}" type="pres">
      <dgm:prSet presAssocID="{937D413C-C814-4170-A879-2858B2332C48}" presName="parentText" presStyleLbl="node1" presStyleIdx="4" presStyleCnt="6">
        <dgm:presLayoutVars>
          <dgm:chMax val="0"/>
          <dgm:bulletEnabled val="1"/>
        </dgm:presLayoutVars>
      </dgm:prSet>
      <dgm:spPr/>
    </dgm:pt>
    <dgm:pt modelId="{5324DB5B-0506-4190-9E49-6DD92DD39C45}" type="pres">
      <dgm:prSet presAssocID="{937D413C-C814-4170-A879-2858B2332C48}" presName="childText" presStyleLbl="revTx" presStyleIdx="1" presStyleCnt="2">
        <dgm:presLayoutVars>
          <dgm:bulletEnabled val="1"/>
        </dgm:presLayoutVars>
      </dgm:prSet>
      <dgm:spPr/>
    </dgm:pt>
    <dgm:pt modelId="{C214CE67-E9AA-4028-94E9-C58C5FBA3853}" type="pres">
      <dgm:prSet presAssocID="{28AD3A62-AFDA-4619-A6FF-C5321CF93096}" presName="parentText" presStyleLbl="node1" presStyleIdx="5" presStyleCnt="6">
        <dgm:presLayoutVars>
          <dgm:chMax val="0"/>
          <dgm:bulletEnabled val="1"/>
        </dgm:presLayoutVars>
      </dgm:prSet>
      <dgm:spPr/>
    </dgm:pt>
  </dgm:ptLst>
  <dgm:cxnLst>
    <dgm:cxn modelId="{70DC2301-E2B5-4329-ADB4-0DEBCB2AB4F8}" type="presOf" srcId="{6C8128A6-A671-4E78-9033-E09A543F22F1}" destId="{E785548C-6803-4628-ABB2-C770AB141B47}" srcOrd="0" destOrd="0" presId="urn:microsoft.com/office/officeart/2005/8/layout/vList2"/>
    <dgm:cxn modelId="{36698702-E72A-4BC2-BFB7-B9247423459B}" srcId="{093400D1-F160-4B23-B59F-952829947D92}" destId="{287CD237-1F04-4435-9C67-3B4902EB0D1E}" srcOrd="3" destOrd="0" parTransId="{96F50B4E-A596-4832-BB70-ED0EACD92E65}" sibTransId="{9203A333-BEB2-4040-B2B5-25288C35D39C}"/>
    <dgm:cxn modelId="{34481608-FA28-4D72-B51D-730DF08057CE}" srcId="{287CD237-1F04-4435-9C67-3B4902EB0D1E}" destId="{23E03354-0CF5-4542-B512-AE7203B7AE4A}" srcOrd="1" destOrd="0" parTransId="{3EF00399-2D9D-4665-9DAB-BFA4F1436F6B}" sibTransId="{0DFD175A-7A87-487F-A3FC-1C8569E4B1B7}"/>
    <dgm:cxn modelId="{E0FD0E1B-B985-4ADF-9621-BC8793E3C8A0}" type="presOf" srcId="{D4C18BDA-B9BE-4A2B-B160-CD4F1D8E2960}" destId="{9EBFDC25-5A7E-4EB0-BE34-6CA228EE1C60}" srcOrd="0" destOrd="0" presId="urn:microsoft.com/office/officeart/2005/8/layout/vList2"/>
    <dgm:cxn modelId="{2A340B2F-5949-49FB-A32C-D4CA3238DEAF}" srcId="{093400D1-F160-4B23-B59F-952829947D92}" destId="{B36A7407-8865-4F80-8E79-34ABC55EA09F}" srcOrd="2" destOrd="0" parTransId="{A77A90C6-8084-4E6A-AE88-F7B2FBA505C7}" sibTransId="{B500D08D-E732-4AA8-8BA7-3120D8DBD8BD}"/>
    <dgm:cxn modelId="{303F5061-BDF8-4EBF-AA2D-B4AB072398F4}" type="presOf" srcId="{B36A7407-8865-4F80-8E79-34ABC55EA09F}" destId="{5B6FEF3F-36D8-4AFE-8995-5F0D2119E55A}" srcOrd="0" destOrd="0" presId="urn:microsoft.com/office/officeart/2005/8/layout/vList2"/>
    <dgm:cxn modelId="{41BA4666-87C7-4BDD-9223-AFA4215C4ABE}" srcId="{093400D1-F160-4B23-B59F-952829947D92}" destId="{6C8128A6-A671-4E78-9033-E09A543F22F1}" srcOrd="1" destOrd="0" parTransId="{92EB0A5B-468B-4489-861B-78473F0F45C0}" sibTransId="{6E8067BF-244C-482E-8B20-8ACB4923D0CD}"/>
    <dgm:cxn modelId="{A77A7E49-0EE3-461D-B3F7-EE98AA116D08}" srcId="{093400D1-F160-4B23-B59F-952829947D92}" destId="{0A624194-0471-4CFE-9A82-701BA24E80D4}" srcOrd="0" destOrd="0" parTransId="{120328D9-BE9A-463C-99E0-3B139D8784D6}" sibTransId="{9C826E45-44C3-45F2-8E44-B2BE750700DA}"/>
    <dgm:cxn modelId="{D204E550-D340-4452-B00D-7D05609F1057}" type="presOf" srcId="{28AD3A62-AFDA-4619-A6FF-C5321CF93096}" destId="{C214CE67-E9AA-4028-94E9-C58C5FBA3853}" srcOrd="0" destOrd="0" presId="urn:microsoft.com/office/officeart/2005/8/layout/vList2"/>
    <dgm:cxn modelId="{998A4E53-7BB5-4A67-8F0E-2B53D228CABC}" srcId="{093400D1-F160-4B23-B59F-952829947D92}" destId="{937D413C-C814-4170-A879-2858B2332C48}" srcOrd="4" destOrd="0" parTransId="{5BCA8B44-EDC8-4D6B-A346-58BDE0826EE7}" sibTransId="{974AEEF7-C445-4D2C-BCE8-C6542A363F56}"/>
    <dgm:cxn modelId="{58A41C76-1353-430E-9A69-2F0CBB2AF8DE}" srcId="{093400D1-F160-4B23-B59F-952829947D92}" destId="{28AD3A62-AFDA-4619-A6FF-C5321CF93096}" srcOrd="5" destOrd="0" parTransId="{3D6FDD35-E91C-4FA0-9FDE-C23CE14AEFFC}" sibTransId="{208A74AA-19D3-4B1D-9AB5-D08CBBEC61C3}"/>
    <dgm:cxn modelId="{86FD7559-A9A1-4356-9946-22EF2650D3C5}" srcId="{937D413C-C814-4170-A879-2858B2332C48}" destId="{3298FBA4-067D-4100-BA02-3FC9AF69E9EE}" srcOrd="0" destOrd="0" parTransId="{339D1B15-ECB5-428A-93EC-F1D27383D24E}" sibTransId="{1D5EE1F0-DBAA-4D2F-94F6-A1DFC1EF989F}"/>
    <dgm:cxn modelId="{F18198A3-6E42-440B-8E38-2073F29A7463}" type="presOf" srcId="{23E03354-0CF5-4542-B512-AE7203B7AE4A}" destId="{9EBFDC25-5A7E-4EB0-BE34-6CA228EE1C60}" srcOrd="0" destOrd="1" presId="urn:microsoft.com/office/officeart/2005/8/layout/vList2"/>
    <dgm:cxn modelId="{AD590CA9-4AD2-42ED-8DD3-6DCC3377E5FA}" srcId="{287CD237-1F04-4435-9C67-3B4902EB0D1E}" destId="{D4C18BDA-B9BE-4A2B-B160-CD4F1D8E2960}" srcOrd="0" destOrd="0" parTransId="{2BB1F98D-012E-4FC6-BB22-BD37707D058E}" sibTransId="{9004E770-759C-479D-8A48-D8A392998571}"/>
    <dgm:cxn modelId="{65BB5AAC-E8C4-4C3E-A808-9176B7000C50}" type="presOf" srcId="{3298FBA4-067D-4100-BA02-3FC9AF69E9EE}" destId="{5324DB5B-0506-4190-9E49-6DD92DD39C45}" srcOrd="0" destOrd="0" presId="urn:microsoft.com/office/officeart/2005/8/layout/vList2"/>
    <dgm:cxn modelId="{5EF297C7-2DBA-4AB8-8CFF-D2CE8E73C37D}" type="presOf" srcId="{0A624194-0471-4CFE-9A82-701BA24E80D4}" destId="{9C9D0FD2-5CCF-4F46-85AE-BDC9757D333B}" srcOrd="0" destOrd="0" presId="urn:microsoft.com/office/officeart/2005/8/layout/vList2"/>
    <dgm:cxn modelId="{734391CF-1A70-43F6-B775-FBC3AEFC1508}" type="presOf" srcId="{287CD237-1F04-4435-9C67-3B4902EB0D1E}" destId="{EDBD2AC9-5F59-41C9-972F-45D12C1C193C}" srcOrd="0" destOrd="0" presId="urn:microsoft.com/office/officeart/2005/8/layout/vList2"/>
    <dgm:cxn modelId="{4EB5D6E8-00D6-4712-87FA-5BEFA4591EBF}" type="presOf" srcId="{937D413C-C814-4170-A879-2858B2332C48}" destId="{0B80C746-6A9C-4575-831C-ECD51B1E6192}" srcOrd="0" destOrd="0" presId="urn:microsoft.com/office/officeart/2005/8/layout/vList2"/>
    <dgm:cxn modelId="{45708CF5-E2FB-4359-9B58-480D64CF2907}" type="presOf" srcId="{093400D1-F160-4B23-B59F-952829947D92}" destId="{AC819A78-7810-40AE-AA4E-2BC131C48558}" srcOrd="0" destOrd="0" presId="urn:microsoft.com/office/officeart/2005/8/layout/vList2"/>
    <dgm:cxn modelId="{0144C86B-186D-4B48-9479-C771C8F0BEEB}" type="presParOf" srcId="{AC819A78-7810-40AE-AA4E-2BC131C48558}" destId="{9C9D0FD2-5CCF-4F46-85AE-BDC9757D333B}" srcOrd="0" destOrd="0" presId="urn:microsoft.com/office/officeart/2005/8/layout/vList2"/>
    <dgm:cxn modelId="{15C5B699-50C8-451A-860D-4DF6272196ED}" type="presParOf" srcId="{AC819A78-7810-40AE-AA4E-2BC131C48558}" destId="{22B493D0-4AC7-41F3-92EC-51C386195E2A}" srcOrd="1" destOrd="0" presId="urn:microsoft.com/office/officeart/2005/8/layout/vList2"/>
    <dgm:cxn modelId="{AD6A54CF-2477-4782-BF1B-E02746276C4C}" type="presParOf" srcId="{AC819A78-7810-40AE-AA4E-2BC131C48558}" destId="{E785548C-6803-4628-ABB2-C770AB141B47}" srcOrd="2" destOrd="0" presId="urn:microsoft.com/office/officeart/2005/8/layout/vList2"/>
    <dgm:cxn modelId="{9CE150CD-CEA0-4524-AEAA-9071A9A808CA}" type="presParOf" srcId="{AC819A78-7810-40AE-AA4E-2BC131C48558}" destId="{F43DF13E-5266-461E-A51A-F751E0F03F2B}" srcOrd="3" destOrd="0" presId="urn:microsoft.com/office/officeart/2005/8/layout/vList2"/>
    <dgm:cxn modelId="{32234AF4-21C2-45AA-A86C-39D26572A5E4}" type="presParOf" srcId="{AC819A78-7810-40AE-AA4E-2BC131C48558}" destId="{5B6FEF3F-36D8-4AFE-8995-5F0D2119E55A}" srcOrd="4" destOrd="0" presId="urn:microsoft.com/office/officeart/2005/8/layout/vList2"/>
    <dgm:cxn modelId="{96D2815E-4A19-4A8A-B148-3392D81F4ACC}" type="presParOf" srcId="{AC819A78-7810-40AE-AA4E-2BC131C48558}" destId="{D5CE2EFF-5D1A-4506-A305-D76697D97867}" srcOrd="5" destOrd="0" presId="urn:microsoft.com/office/officeart/2005/8/layout/vList2"/>
    <dgm:cxn modelId="{7D52D51D-08C6-4FFC-ABEB-6C44E5AD9DAA}" type="presParOf" srcId="{AC819A78-7810-40AE-AA4E-2BC131C48558}" destId="{EDBD2AC9-5F59-41C9-972F-45D12C1C193C}" srcOrd="6" destOrd="0" presId="urn:microsoft.com/office/officeart/2005/8/layout/vList2"/>
    <dgm:cxn modelId="{617B019C-FDB2-4A61-AE1A-48FFB41FC336}" type="presParOf" srcId="{AC819A78-7810-40AE-AA4E-2BC131C48558}" destId="{9EBFDC25-5A7E-4EB0-BE34-6CA228EE1C60}" srcOrd="7" destOrd="0" presId="urn:microsoft.com/office/officeart/2005/8/layout/vList2"/>
    <dgm:cxn modelId="{2708F3E2-C644-4532-8227-B27000CC95F8}" type="presParOf" srcId="{AC819A78-7810-40AE-AA4E-2BC131C48558}" destId="{0B80C746-6A9C-4575-831C-ECD51B1E6192}" srcOrd="8" destOrd="0" presId="urn:microsoft.com/office/officeart/2005/8/layout/vList2"/>
    <dgm:cxn modelId="{10467A81-5A0B-40F8-B105-5B5EE15645E1}" type="presParOf" srcId="{AC819A78-7810-40AE-AA4E-2BC131C48558}" destId="{5324DB5B-0506-4190-9E49-6DD92DD39C45}" srcOrd="9" destOrd="0" presId="urn:microsoft.com/office/officeart/2005/8/layout/vList2"/>
    <dgm:cxn modelId="{AB254E9B-5BBB-4415-B1BE-654DBB50F091}" type="presParOf" srcId="{AC819A78-7810-40AE-AA4E-2BC131C48558}" destId="{C214CE67-E9AA-4028-94E9-C58C5FBA385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D0FD2-5CCF-4F46-85AE-BDC9757D333B}">
      <dsp:nvSpPr>
        <dsp:cNvPr id="0" name=""/>
        <dsp:cNvSpPr/>
      </dsp:nvSpPr>
      <dsp:spPr>
        <a:xfrm>
          <a:off x="0" y="107797"/>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Καθορισμένων Εισφορών</a:t>
          </a:r>
          <a:endParaRPr lang="en-US" sz="1800" kern="1200" dirty="0"/>
        </a:p>
      </dsp:txBody>
      <dsp:txXfrm>
        <a:off x="25188" y="132985"/>
        <a:ext cx="8179224" cy="465594"/>
      </dsp:txXfrm>
    </dsp:sp>
    <dsp:sp modelId="{E785548C-6803-4628-ABB2-C770AB141B47}">
      <dsp:nvSpPr>
        <dsp:cNvPr id="0" name=""/>
        <dsp:cNvSpPr/>
      </dsp:nvSpPr>
      <dsp:spPr>
        <a:xfrm>
          <a:off x="0" y="675607"/>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Παροχή = Άθροισμα εισφορών και επενδύσεων</a:t>
          </a:r>
          <a:endParaRPr lang="en-US" sz="1800" kern="1200" dirty="0"/>
        </a:p>
      </dsp:txBody>
      <dsp:txXfrm>
        <a:off x="25188" y="700795"/>
        <a:ext cx="8179224" cy="465594"/>
      </dsp:txXfrm>
    </dsp:sp>
    <dsp:sp modelId="{5B6FEF3F-36D8-4AFE-8995-5F0D2119E55A}">
      <dsp:nvSpPr>
        <dsp:cNvPr id="0" name=""/>
        <dsp:cNvSpPr/>
      </dsp:nvSpPr>
      <dsp:spPr>
        <a:xfrm>
          <a:off x="0" y="1243417"/>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Ελάχιστος χρόνος θεμελίωσης παροχής: 5 έτη</a:t>
          </a:r>
          <a:endParaRPr lang="en-US" sz="1800" kern="1200" dirty="0"/>
        </a:p>
      </dsp:txBody>
      <dsp:txXfrm>
        <a:off x="25188" y="1268605"/>
        <a:ext cx="8179224" cy="465594"/>
      </dsp:txXfrm>
    </dsp:sp>
    <dsp:sp modelId="{EDBD2AC9-5F59-41C9-972F-45D12C1C193C}">
      <dsp:nvSpPr>
        <dsp:cNvPr id="0" name=""/>
        <dsp:cNvSpPr/>
      </dsp:nvSpPr>
      <dsp:spPr>
        <a:xfrm>
          <a:off x="0" y="1811227"/>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Μηνιαίο ποσό εισφοράς</a:t>
          </a:r>
          <a:endParaRPr lang="en-US" sz="1800" kern="1200" dirty="0"/>
        </a:p>
      </dsp:txBody>
      <dsp:txXfrm>
        <a:off x="25188" y="1836415"/>
        <a:ext cx="8179224" cy="465594"/>
      </dsp:txXfrm>
    </dsp:sp>
    <dsp:sp modelId="{9EBFDC25-5A7E-4EB0-BE34-6CA228EE1C60}">
      <dsp:nvSpPr>
        <dsp:cNvPr id="0" name=""/>
        <dsp:cNvSpPr/>
      </dsp:nvSpPr>
      <dsp:spPr>
        <a:xfrm>
          <a:off x="0" y="2327197"/>
          <a:ext cx="8229600"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l-GR" sz="1400" kern="1200" dirty="0"/>
            <a:t>Ελάχιστο 50 ευρώ</a:t>
          </a:r>
          <a:endParaRPr lang="en-US" sz="1400" kern="1200" dirty="0"/>
        </a:p>
        <a:p>
          <a:pPr marL="114300" lvl="1" indent="-114300" algn="l" defTabSz="622300" rtl="0">
            <a:lnSpc>
              <a:spcPct val="90000"/>
            </a:lnSpc>
            <a:spcBef>
              <a:spcPct val="0"/>
            </a:spcBef>
            <a:spcAft>
              <a:spcPct val="20000"/>
            </a:spcAft>
            <a:buChar char="•"/>
          </a:pPr>
          <a:r>
            <a:rPr lang="el-GR" sz="1400" kern="1200" dirty="0"/>
            <a:t>Μέγιστο 3000 ευρώ</a:t>
          </a:r>
          <a:endParaRPr lang="en-US" sz="1400" kern="1200" dirty="0"/>
        </a:p>
      </dsp:txBody>
      <dsp:txXfrm>
        <a:off x="0" y="2327197"/>
        <a:ext cx="8229600" cy="614790"/>
      </dsp:txXfrm>
    </dsp:sp>
    <dsp:sp modelId="{0B80C746-6A9C-4575-831C-ECD51B1E6192}">
      <dsp:nvSpPr>
        <dsp:cNvPr id="0" name=""/>
        <dsp:cNvSpPr/>
      </dsp:nvSpPr>
      <dsp:spPr>
        <a:xfrm>
          <a:off x="0" y="2941987"/>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Δικαίωμα έκτακτης εισφοράς</a:t>
          </a:r>
          <a:endParaRPr lang="en-US" sz="1800" kern="1200" dirty="0"/>
        </a:p>
      </dsp:txBody>
      <dsp:txXfrm>
        <a:off x="25188" y="2967175"/>
        <a:ext cx="8179224" cy="465594"/>
      </dsp:txXfrm>
    </dsp:sp>
    <dsp:sp modelId="{5324DB5B-0506-4190-9E49-6DD92DD39C45}">
      <dsp:nvSpPr>
        <dsp:cNvPr id="0" name=""/>
        <dsp:cNvSpPr/>
      </dsp:nvSpPr>
      <dsp:spPr>
        <a:xfrm>
          <a:off x="0" y="3457957"/>
          <a:ext cx="8229600" cy="307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l-GR" sz="1400" kern="1200" dirty="0"/>
            <a:t>Από 1.000 έως 100.000 ευρώ</a:t>
          </a:r>
          <a:endParaRPr lang="en-US" sz="1400" kern="1200" dirty="0"/>
        </a:p>
      </dsp:txBody>
      <dsp:txXfrm>
        <a:off x="0" y="3457957"/>
        <a:ext cx="8229600" cy="307395"/>
      </dsp:txXfrm>
    </dsp:sp>
    <dsp:sp modelId="{C214CE67-E9AA-4028-94E9-C58C5FBA3853}">
      <dsp:nvSpPr>
        <dsp:cNvPr id="0" name=""/>
        <dsp:cNvSpPr/>
      </dsp:nvSpPr>
      <dsp:spPr>
        <a:xfrm>
          <a:off x="0" y="3765352"/>
          <a:ext cx="8229600" cy="5159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dirty="0"/>
            <a:t>Δικαίωμα μετατροπής σε σύνταξη, στην ηλικία των 67.</a:t>
          </a:r>
          <a:endParaRPr lang="en-US" sz="1800" kern="1200" dirty="0"/>
        </a:p>
      </dsp:txBody>
      <dsp:txXfrm>
        <a:off x="25188" y="3790540"/>
        <a:ext cx="8179224" cy="4655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88827-436D-467D-945A-9B4526A87067}" type="datetimeFigureOut">
              <a:rPr lang="el-GR" smtClean="0"/>
              <a:pPr/>
              <a:t>11/11/2023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183E5-D7DE-47F9-BCF8-269015DEEB9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C82AB66A-E806-4941-B916-7F70CE4CB30C}" type="datetime1">
              <a:rPr lang="el-GR" smtClean="0"/>
              <a:pPr/>
              <a:t>11/11/2023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r>
              <a:rPr lang="el-GR"/>
              <a:t>Ημερίδα για το ΤΕΑ-ΙΣΘ ΝΠΙΔ, 2/12/2017,  Ιωάννης Μέγας,  Πρόεδρος Διοικούσας Επιτροπής ΤΕΑ-ΙΣΘ ΝΠΙΔ</a:t>
            </a: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84A615B1-A558-4CCA-90DB-64BD6926033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C06E7E5-452B-439B-A43F-0C2142A86C68}" type="datetime1">
              <a:rPr lang="el-GR" smtClean="0"/>
              <a:pPr/>
              <a:t>11/11/2023</a:t>
            </a:fld>
            <a:endParaRPr lang="el-GR"/>
          </a:p>
        </p:txBody>
      </p:sp>
      <p:sp>
        <p:nvSpPr>
          <p:cNvPr id="5" name="4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6" name="5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F88F59C-4392-455B-BEF7-BBEE0780CD3F}" type="datetime1">
              <a:rPr lang="el-GR" smtClean="0"/>
              <a:pPr/>
              <a:t>11/11/2023</a:t>
            </a:fld>
            <a:endParaRPr lang="el-GR"/>
          </a:p>
        </p:txBody>
      </p:sp>
      <p:sp>
        <p:nvSpPr>
          <p:cNvPr id="5" name="4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6" name="5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60CF58A2-946D-4C36-A2D5-875B72C229D2}" type="datetime1">
              <a:rPr lang="el-GR" smtClean="0"/>
              <a:pPr/>
              <a:t>11/11/2023</a:t>
            </a:fld>
            <a:endParaRPr lang="el-GR"/>
          </a:p>
        </p:txBody>
      </p:sp>
      <p:sp>
        <p:nvSpPr>
          <p:cNvPr id="5" name="4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6" name="5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951E379-144A-42F6-9BE9-B01EDE5DE173}" type="datetime1">
              <a:rPr lang="el-GR" smtClean="0"/>
              <a:pPr/>
              <a:t>11/11/2023</a:t>
            </a:fld>
            <a:endParaRPr lang="el-GR"/>
          </a:p>
        </p:txBody>
      </p:sp>
      <p:sp>
        <p:nvSpPr>
          <p:cNvPr id="5" name="4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6" name="5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FA2D424-6BA2-4D69-9594-AED6E14D4FF3}" type="datetime1">
              <a:rPr lang="el-GR" smtClean="0"/>
              <a:pPr/>
              <a:t>11/11/2023</a:t>
            </a:fld>
            <a:endParaRPr lang="el-GR"/>
          </a:p>
        </p:txBody>
      </p:sp>
      <p:sp>
        <p:nvSpPr>
          <p:cNvPr id="6" name="5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7" name="6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59F09493-E913-45C5-AB33-16CC87193DC7}" type="datetime1">
              <a:rPr lang="el-GR" smtClean="0"/>
              <a:pPr/>
              <a:t>11/11/2023</a:t>
            </a:fld>
            <a:endParaRPr lang="el-GR"/>
          </a:p>
        </p:txBody>
      </p:sp>
      <p:sp>
        <p:nvSpPr>
          <p:cNvPr id="8" name="7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9" name="8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3383B44-55A3-4608-A775-DF9EA456B567}" type="datetime1">
              <a:rPr lang="el-GR" smtClean="0"/>
              <a:pPr/>
              <a:t>11/11/2023</a:t>
            </a:fld>
            <a:endParaRPr lang="el-GR"/>
          </a:p>
        </p:txBody>
      </p:sp>
      <p:sp>
        <p:nvSpPr>
          <p:cNvPr id="4" name="3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5" name="4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299D4D-56E2-4D34-9940-10EF8944C647}" type="datetime1">
              <a:rPr lang="el-GR" smtClean="0"/>
              <a:pPr/>
              <a:t>11/11/2023</a:t>
            </a:fld>
            <a:endParaRPr lang="el-GR"/>
          </a:p>
        </p:txBody>
      </p:sp>
      <p:sp>
        <p:nvSpPr>
          <p:cNvPr id="3" name="2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4" name="3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053B335B-FD98-4406-80FF-7457B781B8EF}" type="datetime1">
              <a:rPr lang="el-GR" smtClean="0"/>
              <a:pPr/>
              <a:t>11/11/2023</a:t>
            </a:fld>
            <a:endParaRPr lang="el-GR"/>
          </a:p>
        </p:txBody>
      </p:sp>
      <p:sp>
        <p:nvSpPr>
          <p:cNvPr id="6" name="5 - Θέση υποσέλιδου"/>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sp>
        <p:nvSpPr>
          <p:cNvPr id="7" name="6 - Θέση αριθμού διαφάνειας"/>
          <p:cNvSpPr>
            <a:spLocks noGrp="1"/>
          </p:cNvSpPr>
          <p:nvPr>
            <p:ph type="sldNum" sz="quarter" idx="12"/>
          </p:nvPr>
        </p:nvSpPr>
        <p:spPr/>
        <p:txBody>
          <a:bodyPr/>
          <a:lstStyle/>
          <a:p>
            <a:fld id="{84A615B1-A558-4CCA-90DB-64BD6926033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1BA85C9-5473-42C0-81F2-2AE9558B7667}" type="datetime1">
              <a:rPr lang="el-GR" smtClean="0"/>
              <a:pPr/>
              <a:t>11/11/2023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l-GR"/>
              <a:t>Ημερίδα για το ΤΕΑ-ΙΣΘ ΝΠΙΔ, 2/12/2017,  Ιωάννης Μέγας,  Πρόεδρος Διοικούσας Επιτροπής ΤΕΑ-ΙΣΘ ΝΠΙΔ</a:t>
            </a: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84A615B1-A558-4CCA-90DB-64BD69260338}"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1E74A1-1F01-44DE-B859-8884FA18FBB1}" type="datetime1">
              <a:rPr lang="el-GR" smtClean="0"/>
              <a:pPr/>
              <a:t>11/11/2023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l-GR"/>
              <a:t>Ημερίδα για το ΤΕΑ-ΙΣΘ ΝΠΙΔ, 2/12/2017,  Ιωάννης Μέγας,  Πρόεδρος Διοικούσας Επιτροπής ΤΕΑ-ΙΣΘ ΝΠΙΔ</a:t>
            </a: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A615B1-A558-4CCA-90DB-64BD6926033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9D72BB70-CF37-7F11-D27E-0B1576026368}"/>
              </a:ext>
            </a:extLst>
          </p:cNvPr>
          <p:cNvSpPr>
            <a:spLocks noGrp="1"/>
          </p:cNvSpPr>
          <p:nvPr>
            <p:ph type="title"/>
          </p:nvPr>
        </p:nvSpPr>
        <p:spPr/>
        <p:txBody>
          <a:bodyPr/>
          <a:lstStyle/>
          <a:p>
            <a:endParaRPr lang="el-GR"/>
          </a:p>
        </p:txBody>
      </p:sp>
      <p:sp>
        <p:nvSpPr>
          <p:cNvPr id="8" name="Θέση κειμένου 7">
            <a:extLst>
              <a:ext uri="{FF2B5EF4-FFF2-40B4-BE49-F238E27FC236}">
                <a16:creationId xmlns:a16="http://schemas.microsoft.com/office/drawing/2014/main" id="{4DBE410F-2281-CA23-B295-AF4B7CF6C106}"/>
              </a:ext>
            </a:extLst>
          </p:cNvPr>
          <p:cNvSpPr>
            <a:spLocks noGrp="1"/>
          </p:cNvSpPr>
          <p:nvPr>
            <p:ph type="body" idx="2"/>
          </p:nvPr>
        </p:nvSpPr>
        <p:spPr/>
        <p:txBody>
          <a:bodyPr/>
          <a:lstStyle/>
          <a:p>
            <a:endParaRPr lang="el-GR"/>
          </a:p>
        </p:txBody>
      </p:sp>
      <p:sp>
        <p:nvSpPr>
          <p:cNvPr id="7" name="Θέση περιεχομένου 6">
            <a:extLst>
              <a:ext uri="{FF2B5EF4-FFF2-40B4-BE49-F238E27FC236}">
                <a16:creationId xmlns:a16="http://schemas.microsoft.com/office/drawing/2014/main" id="{C4610A38-19BF-E6F1-FFAD-D8EE02EFF105}"/>
              </a:ext>
            </a:extLst>
          </p:cNvPr>
          <p:cNvSpPr>
            <a:spLocks noGrp="1"/>
          </p:cNvSpPr>
          <p:nvPr>
            <p:ph sz="half" idx="1"/>
          </p:nvPr>
        </p:nvSpPr>
        <p:spPr/>
        <p:txBody>
          <a:bodyPr/>
          <a:lstStyle/>
          <a:p>
            <a:endParaRPr lang="el-GR"/>
          </a:p>
        </p:txBody>
      </p:sp>
      <p:sp>
        <p:nvSpPr>
          <p:cNvPr id="3" name="Θέση υποσέλιδου 2">
            <a:extLst>
              <a:ext uri="{FF2B5EF4-FFF2-40B4-BE49-F238E27FC236}">
                <a16:creationId xmlns:a16="http://schemas.microsoft.com/office/drawing/2014/main" id="{8D3F1410-1C7E-AA54-02B4-95D41640BCD7}"/>
              </a:ext>
            </a:extLst>
          </p:cNvPr>
          <p:cNvSpPr>
            <a:spLocks noGrp="1"/>
          </p:cNvSpPr>
          <p:nvPr>
            <p:ph type="ftr" sz="quarter" idx="11"/>
          </p:nvPr>
        </p:nvSpPr>
        <p:spPr/>
        <p:txBody>
          <a:bodyPr/>
          <a:lstStyle/>
          <a:p>
            <a:r>
              <a:rPr lang="el-GR"/>
              <a:t>Ημερίδα για το ΤΕΑ-ΙΣΘ ΝΠΙΔ, 2/12/2017,  Ιωάννης Μέγας,  Πρόεδρος Διοικούσας Επιτροπής ΤΕΑ-ΙΣΘ ΝΠΙΔ</a:t>
            </a:r>
          </a:p>
        </p:txBody>
      </p:sp>
      <p:pic>
        <p:nvPicPr>
          <p:cNvPr id="5" name="Picture 2" descr="L:\ΞΕΝΙΑ 1-8-2018\Εβδομαδιαια εργα 14-3-2018\διαφορα εντυπα, σελιδοδεικτης, logo\logo_address.jpg">
            <a:extLst>
              <a:ext uri="{FF2B5EF4-FFF2-40B4-BE49-F238E27FC236}">
                <a16:creationId xmlns:a16="http://schemas.microsoft.com/office/drawing/2014/main" id="{D7475E0D-C037-2030-3FEC-1E568EA78E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583" y="-33139"/>
            <a:ext cx="10009112" cy="70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72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a:spLocks noGrp="1"/>
          </p:cNvSpPr>
          <p:nvPr>
            <p:ph type="title"/>
          </p:nvPr>
        </p:nvSpPr>
        <p:spPr>
          <a:xfrm>
            <a:off x="0" y="0"/>
            <a:ext cx="9144000" cy="1124744"/>
          </a:xfrm>
        </p:spPr>
        <p:txBody>
          <a:bodyPr>
            <a:noAutofit/>
          </a:bodyPr>
          <a:lstStyle/>
          <a:p>
            <a:pPr algn="ctr">
              <a:defRPr/>
            </a:pPr>
            <a:r>
              <a:rPr lang="el-GR" sz="3600" b="1" dirty="0">
                <a:solidFill>
                  <a:schemeClr val="accent3">
                    <a:lumMod val="60000"/>
                    <a:lumOff val="40000"/>
                  </a:schemeClr>
                </a:solidFill>
              </a:rPr>
              <a:t>ΚΡΑΤΙΚΕΣ  ΕΠΙΧΟΡΗΓΗΣΕΙΣ  ΑΣΦΑΛΙΣΤΙΚΩΝ ΤΑΜΕΙΩΝ (2000-2015)</a:t>
            </a:r>
          </a:p>
        </p:txBody>
      </p:sp>
      <p:pic>
        <p:nvPicPr>
          <p:cNvPr id="3" name="Picture 2"/>
          <p:cNvPicPr>
            <a:picLocks noChangeAspect="1"/>
          </p:cNvPicPr>
          <p:nvPr/>
        </p:nvPicPr>
        <p:blipFill>
          <a:blip r:embed="rId2" cstate="print"/>
          <a:stretch>
            <a:fillRect/>
          </a:stretch>
        </p:blipFill>
        <p:spPr>
          <a:xfrm>
            <a:off x="1259632" y="1556792"/>
            <a:ext cx="6480720" cy="4896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912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16251" y="1921666"/>
            <a:ext cx="7318016" cy="38595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Clr>
                <a:schemeClr val="tx1"/>
              </a:buClr>
              <a:buFont typeface="Arial" panose="020B0604020202020204" pitchFamily="34" charset="0"/>
              <a:buChar char="•"/>
            </a:pPr>
            <a:endParaRPr lang="en-US" sz="2400" dirty="0">
              <a:latin typeface="+mj-lt"/>
            </a:endParaRPr>
          </a:p>
          <a:p>
            <a:pPr>
              <a:buClr>
                <a:schemeClr val="tx1"/>
              </a:buClr>
              <a:buFont typeface="Arial" panose="020B0604020202020204" pitchFamily="34" charset="0"/>
              <a:buChar char="•"/>
            </a:pPr>
            <a:r>
              <a:rPr lang="el-GR" sz="2400" dirty="0">
                <a:latin typeface="+mj-lt"/>
              </a:rPr>
              <a:t>Άρθρο 14</a:t>
            </a:r>
            <a:endParaRPr lang="en-US" sz="2400" dirty="0">
              <a:latin typeface="+mj-lt"/>
            </a:endParaRPr>
          </a:p>
          <a:p>
            <a:pPr lvl="1">
              <a:buClrTx/>
              <a:buSzPct val="69000"/>
              <a:buFont typeface="Wingdings" panose="05000000000000000000" pitchFamily="2" charset="2"/>
              <a:buChar char="§"/>
            </a:pPr>
            <a:r>
              <a:rPr lang="el-GR" sz="2400" dirty="0">
                <a:latin typeface="+mj-lt"/>
              </a:rPr>
              <a:t>(Κύριες και Επικουρικές)/ ΑΕΠ ≤ 16%</a:t>
            </a:r>
            <a:endParaRPr lang="en-US" sz="2400" dirty="0">
              <a:latin typeface="+mj-lt"/>
            </a:endParaRPr>
          </a:p>
          <a:p>
            <a:pPr lvl="1">
              <a:buClrTx/>
              <a:buSzPct val="69000"/>
              <a:buFont typeface="Wingdings" panose="05000000000000000000" pitchFamily="2" charset="2"/>
              <a:buChar char="§"/>
            </a:pPr>
            <a:r>
              <a:rPr lang="el-GR" sz="2400" dirty="0">
                <a:latin typeface="+mj-lt"/>
              </a:rPr>
              <a:t>Σήμερα είναι άνω του 17%</a:t>
            </a:r>
            <a:endParaRPr lang="en-US" sz="2400" dirty="0">
              <a:latin typeface="+mj-lt"/>
            </a:endParaRPr>
          </a:p>
          <a:p>
            <a:pPr>
              <a:buClrTx/>
              <a:buFont typeface="Arial" panose="020B0604020202020204" pitchFamily="34" charset="0"/>
              <a:buChar char="•"/>
            </a:pPr>
            <a:r>
              <a:rPr lang="el-GR" sz="2400" dirty="0">
                <a:latin typeface="+mj-lt"/>
              </a:rPr>
              <a:t>Δημογραφικά προβλήματα</a:t>
            </a:r>
            <a:endParaRPr lang="en-US" sz="2400" dirty="0">
              <a:latin typeface="+mj-lt"/>
            </a:endParaRPr>
          </a:p>
          <a:p>
            <a:pPr lvl="1">
              <a:buClrTx/>
              <a:buSzPct val="69000"/>
              <a:buFont typeface="Wingdings" panose="05000000000000000000" pitchFamily="2" charset="2"/>
              <a:buChar char="§"/>
            </a:pPr>
            <a:r>
              <a:rPr lang="el-GR" sz="2400" dirty="0">
                <a:solidFill>
                  <a:schemeClr val="tx1"/>
                </a:solidFill>
                <a:latin typeface="+mj-lt"/>
              </a:rPr>
              <a:t>Χειροτέρευση δημογραφικών δεικτών την 15ετία 2020-2035 (</a:t>
            </a:r>
            <a:r>
              <a:rPr lang="en-US" sz="2400" dirty="0">
                <a:solidFill>
                  <a:schemeClr val="tx1"/>
                </a:solidFill>
                <a:latin typeface="+mj-lt"/>
              </a:rPr>
              <a:t>baby booming, </a:t>
            </a:r>
            <a:r>
              <a:rPr lang="el-GR" sz="2400" dirty="0">
                <a:solidFill>
                  <a:schemeClr val="tx1"/>
                </a:solidFill>
                <a:latin typeface="+mj-lt"/>
              </a:rPr>
              <a:t>το φαινόμενο της γήρανσης του πληθυσμού)</a:t>
            </a:r>
            <a:endParaRPr lang="en-US" sz="2400" dirty="0">
              <a:solidFill>
                <a:schemeClr val="tx1"/>
              </a:solidFill>
              <a:latin typeface="+mj-lt"/>
            </a:endParaRPr>
          </a:p>
          <a:p>
            <a:pPr lvl="0">
              <a:buClrTx/>
              <a:buFont typeface="Arial" panose="020B0604020202020204" pitchFamily="34" charset="0"/>
              <a:buChar char="•"/>
            </a:pPr>
            <a:r>
              <a:rPr lang="el-GR" sz="2400" dirty="0">
                <a:latin typeface="+mj-lt"/>
              </a:rPr>
              <a:t>Νέες </a:t>
            </a:r>
            <a:r>
              <a:rPr lang="el-GR" sz="2400" i="1" u="sng" dirty="0">
                <a:latin typeface="+mj-lt"/>
              </a:rPr>
              <a:t>βέβαιες</a:t>
            </a:r>
            <a:r>
              <a:rPr lang="el-GR" sz="2400" dirty="0">
                <a:latin typeface="+mj-lt"/>
              </a:rPr>
              <a:t> μειώσεις συντάξεων</a:t>
            </a:r>
            <a:endParaRPr lang="en-US" sz="2400" dirty="0">
              <a:latin typeface="+mj-lt"/>
            </a:endParaRPr>
          </a:p>
        </p:txBody>
      </p:sp>
      <p:sp>
        <p:nvSpPr>
          <p:cNvPr id="5" name="Rounded Rectangle 4"/>
          <p:cNvSpPr/>
          <p:nvPr/>
        </p:nvSpPr>
        <p:spPr>
          <a:xfrm>
            <a:off x="1169617" y="1661129"/>
            <a:ext cx="4472412" cy="521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u="sng" dirty="0">
                <a:solidFill>
                  <a:prstClr val="white"/>
                </a:solidFill>
                <a:latin typeface="+mj-lt"/>
              </a:rPr>
              <a:t>Νόμος 4387/2016</a:t>
            </a:r>
            <a:endParaRPr lang="en-US" sz="2400" b="1" u="sng" dirty="0">
              <a:solidFill>
                <a:prstClr val="white"/>
              </a:solidFill>
              <a:latin typeface="+mj-lt"/>
            </a:endParaRPr>
          </a:p>
        </p:txBody>
      </p:sp>
      <p:sp>
        <p:nvSpPr>
          <p:cNvPr id="2" name="Cloud 1"/>
          <p:cNvSpPr/>
          <p:nvPr/>
        </p:nvSpPr>
        <p:spPr>
          <a:xfrm>
            <a:off x="5868144" y="836712"/>
            <a:ext cx="3131840" cy="21554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Άρα, τι κάνουμε για το μέλλον μας;</a:t>
            </a:r>
            <a:endParaRPr lang="en-US" sz="2000" b="1" dirty="0"/>
          </a:p>
        </p:txBody>
      </p:sp>
    </p:spTree>
    <p:extLst>
      <p:ext uri="{BB962C8B-B14F-4D97-AF65-F5344CB8AC3E}">
        <p14:creationId xmlns:p14="http://schemas.microsoft.com/office/powerpoint/2010/main" val="92780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0000" lnSpcReduction="20000"/>
          </a:bodyPr>
          <a:lstStyle/>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r>
              <a:rPr lang="el-GR" sz="2800" spc="-1" dirty="0">
                <a:solidFill>
                  <a:srgbClr val="000000"/>
                </a:solidFill>
                <a:latin typeface="Arial"/>
                <a:ea typeface="DejaVu Sans"/>
              </a:rPr>
              <a:t> </a:t>
            </a:r>
            <a:endParaRPr lang="el-GR" sz="2800" spc="-1" dirty="0">
              <a:latin typeface="Arial"/>
            </a:endParaRPr>
          </a:p>
          <a:p>
            <a:pPr>
              <a:lnSpc>
                <a:spcPct val="115000"/>
              </a:lnSpc>
              <a:buNone/>
            </a:pPr>
            <a:endParaRPr lang="el-GR" sz="2300" spc="-1" dirty="0">
              <a:latin typeface="Arial"/>
            </a:endParaRPr>
          </a:p>
          <a:p>
            <a:pPr marL="513720" indent="-215280" algn="just">
              <a:lnSpc>
                <a:spcPct val="115000"/>
              </a:lnSpc>
              <a:buClr>
                <a:srgbClr val="000000"/>
              </a:buClr>
              <a:buSzPct val="45000"/>
              <a:buFont typeface="Wingdings" charset="2"/>
              <a:buChar char=""/>
            </a:pPr>
            <a:r>
              <a:rPr lang="el-GR" sz="2800" b="1" spc="-1" dirty="0">
                <a:solidFill>
                  <a:srgbClr val="000000"/>
                </a:solidFill>
                <a:latin typeface="Arial"/>
                <a:ea typeface="DejaVu Sans"/>
              </a:rPr>
              <a:t>Δεν υπάρχει ανταποδοτικότητα</a:t>
            </a:r>
            <a:r>
              <a:rPr lang="el-GR" sz="2800" spc="-1" dirty="0">
                <a:solidFill>
                  <a:srgbClr val="000000"/>
                </a:solidFill>
                <a:latin typeface="Arial"/>
                <a:ea typeface="DejaVu Sans"/>
              </a:rPr>
              <a:t>: οι παροχές υπολείπονται /και θα υπολείπονται σημαντικά  των εισφορών που καταβάλλαμε/θα καταβάλλουμε. </a:t>
            </a:r>
            <a:endParaRPr lang="el-GR" sz="2800" spc="-1" dirty="0">
              <a:latin typeface="Arial"/>
            </a:endParaRPr>
          </a:p>
          <a:p>
            <a:pPr marL="513720" indent="-215280" algn="just">
              <a:lnSpc>
                <a:spcPct val="115000"/>
              </a:lnSpc>
              <a:buClr>
                <a:srgbClr val="000000"/>
              </a:buClr>
              <a:buSzPct val="45000"/>
              <a:buFont typeface="Wingdings" charset="2"/>
              <a:buChar char=""/>
            </a:pPr>
            <a:r>
              <a:rPr lang="el-GR" sz="2800" b="1" spc="-1" dirty="0">
                <a:solidFill>
                  <a:srgbClr val="000000"/>
                </a:solidFill>
                <a:latin typeface="Arial"/>
                <a:ea typeface="DejaVu Sans"/>
              </a:rPr>
              <a:t>Υφίστανται συνεχώς δημοσιονομικές πιέσεις, </a:t>
            </a:r>
            <a:r>
              <a:rPr lang="el-GR" sz="2800" spc="-1" dirty="0">
                <a:solidFill>
                  <a:srgbClr val="000000"/>
                </a:solidFill>
                <a:latin typeface="Arial"/>
                <a:ea typeface="DejaVu Sans"/>
              </a:rPr>
              <a:t> λόγω της αύξησης των συνταξιούχων και της εισφοροδιαφυγής. </a:t>
            </a:r>
            <a:endParaRPr lang="el-GR" sz="2800" spc="-1" dirty="0">
              <a:latin typeface="Arial"/>
            </a:endParaRPr>
          </a:p>
          <a:p>
            <a:pPr marL="513720" indent="-215280" algn="just">
              <a:lnSpc>
                <a:spcPct val="115000"/>
              </a:lnSpc>
              <a:buClr>
                <a:srgbClr val="000000"/>
              </a:buClr>
              <a:buSzPct val="45000"/>
              <a:buFont typeface="Wingdings" charset="2"/>
              <a:buChar char=""/>
            </a:pPr>
            <a:r>
              <a:rPr lang="el-GR" sz="2800" b="1" spc="-1" dirty="0">
                <a:solidFill>
                  <a:srgbClr val="000000"/>
                </a:solidFill>
                <a:latin typeface="Arial"/>
                <a:ea typeface="DejaVu Sans"/>
              </a:rPr>
              <a:t>Περιορίζονται τα συνταγματικά κατοχυρωμένα  συνταξιοδοτικά</a:t>
            </a:r>
            <a:r>
              <a:rPr lang="el-GR" sz="2800" spc="-1" dirty="0">
                <a:solidFill>
                  <a:srgbClr val="000000"/>
                </a:solidFill>
                <a:latin typeface="Arial"/>
                <a:ea typeface="DejaVu Sans"/>
              </a:rPr>
              <a:t> μας δικαιώματα.</a:t>
            </a:r>
            <a:endParaRPr lang="el-GR" sz="2800" spc="-1" dirty="0">
              <a:latin typeface="Arial"/>
            </a:endParaRPr>
          </a:p>
          <a:p>
            <a:pPr>
              <a:buNone/>
            </a:pPr>
            <a:endParaRPr lang="el-GR" dirty="0"/>
          </a:p>
        </p:txBody>
      </p:sp>
      <p:sp>
        <p:nvSpPr>
          <p:cNvPr id="4" name="3 - Θέση υποσέλιδου"/>
          <p:cNvSpPr>
            <a:spLocks noGrp="1"/>
          </p:cNvSpPr>
          <p:nvPr>
            <p:ph type="ftr" sz="quarter" idx="11"/>
          </p:nvPr>
        </p:nvSpPr>
        <p:spPr>
          <a:xfrm>
            <a:off x="4380072" y="6407944"/>
            <a:ext cx="4368392" cy="365125"/>
          </a:xfrm>
        </p:spPr>
        <p:txBody>
          <a:bodyPr/>
          <a:lstStyle/>
          <a:p>
            <a:r>
              <a:rPr lang="el-GR" dirty="0"/>
              <a:t>ΤΕΑ ΙΣΘ 2017-2023</a:t>
            </a:r>
          </a:p>
        </p:txBody>
      </p:sp>
      <p:sp>
        <p:nvSpPr>
          <p:cNvPr id="5" name="CustomShape 5"/>
          <p:cNvSpPr txBox="1">
            <a:spLocks/>
          </p:cNvSpPr>
          <p:nvPr/>
        </p:nvSpPr>
        <p:spPr>
          <a:xfrm>
            <a:off x="457200" y="279209"/>
            <a:ext cx="8229600" cy="1143000"/>
          </a:xfrm>
          <a:prstGeom prst="ellipse">
            <a:avLst/>
          </a:prstGeom>
          <a:solidFill>
            <a:schemeClr val="accent1">
              <a:alpha val="67000"/>
            </a:schemeClr>
          </a:solidFill>
          <a:ln w="126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vert="horz" lIns="17640" tIns="17640" rIns="17640" bIns="17640"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1" normalizeH="0" baseline="0" noProof="0" dirty="0">
                <a:ln>
                  <a:noFill/>
                </a:ln>
                <a:solidFill>
                  <a:srgbClr val="FFFFFF"/>
                </a:solidFill>
                <a:effectLst>
                  <a:outerShdw blurRad="31750" dist="25400" dir="5400000" algn="tl" rotWithShape="0">
                    <a:srgbClr val="000000">
                      <a:alpha val="25000"/>
                    </a:srgbClr>
                  </a:outerShdw>
                </a:effectLst>
                <a:uLnTx/>
                <a:uFillTx/>
                <a:latin typeface="+mj-lt"/>
                <a:ea typeface="+mn-ea"/>
                <a:cs typeface="+mn-cs"/>
              </a:rPr>
              <a:t>ΘΕΜΑ - 1</a:t>
            </a:r>
            <a:endParaRPr kumimoji="0" lang="el-GR" sz="4000" b="0" i="0" u="none" strike="noStrike" kern="1200" cap="none" spc="-1"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n-ea"/>
              <a:cs typeface="+mn-cs"/>
            </a:endParaRPr>
          </a:p>
        </p:txBody>
      </p:sp>
      <p:sp>
        <p:nvSpPr>
          <p:cNvPr id="6" name="CustomShape 3"/>
          <p:cNvSpPr/>
          <p:nvPr/>
        </p:nvSpPr>
        <p:spPr>
          <a:xfrm>
            <a:off x="539552" y="1484784"/>
            <a:ext cx="4318920" cy="136692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2000" b="1" strike="noStrike" spc="-1" dirty="0">
                <a:solidFill>
                  <a:srgbClr val="000000"/>
                </a:solidFill>
                <a:latin typeface="Calibri"/>
                <a:ea typeface="DejaVu Sans"/>
              </a:rPr>
              <a:t>Τεράστια προβλήματα της Κοινωνικής Ασφάλισης στην χώρα μας</a:t>
            </a:r>
            <a:endParaRPr lang="el-GR" sz="2000" b="0" strike="noStrike" spc="-1" dirty="0">
              <a:latin typeface="Arial"/>
            </a:endParaRPr>
          </a:p>
        </p:txBody>
      </p:sp>
      <p:sp>
        <p:nvSpPr>
          <p:cNvPr id="7" name="CustomShape 4"/>
          <p:cNvSpPr/>
          <p:nvPr/>
        </p:nvSpPr>
        <p:spPr>
          <a:xfrm rot="10885200" flipH="1">
            <a:off x="3425605" y="5738478"/>
            <a:ext cx="427320" cy="46800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8" name="CustomShape 5"/>
          <p:cNvSpPr/>
          <p:nvPr/>
        </p:nvSpPr>
        <p:spPr>
          <a:xfrm>
            <a:off x="3995936" y="5519856"/>
            <a:ext cx="4824536" cy="93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el-GR" sz="1800" b="0" strike="noStrike" spc="-1" dirty="0">
                <a:solidFill>
                  <a:srgbClr val="000000"/>
                </a:solidFill>
                <a:latin typeface="Arial"/>
                <a:ea typeface="DejaVu Sans"/>
              </a:rPr>
              <a:t>Κάτω από αυτές τις συνθήκες, είναι επιτακτική ανάγκη να πάρουμε το μέλλον στα χέρια μας.</a:t>
            </a:r>
            <a:endParaRPr lang="el-GR" sz="18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827992"/>
          </a:xfrm>
        </p:spPr>
        <p:txBody>
          <a:bodyPr>
            <a:normAutofit fontScale="70000" lnSpcReduction="20000"/>
          </a:bodyPr>
          <a:lstStyle/>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buNone/>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gn="just">
              <a:lnSpc>
                <a:spcPct val="100000"/>
              </a:lnSpc>
            </a:pPr>
            <a:r>
              <a:rPr lang="el-GR" sz="2400" spc="-1" dirty="0">
                <a:solidFill>
                  <a:srgbClr val="000000"/>
                </a:solidFill>
                <a:latin typeface="Arial"/>
                <a:ea typeface="Microsoft YaHei"/>
              </a:rPr>
              <a:t>Σ</a:t>
            </a:r>
            <a:r>
              <a:rPr lang="el-GR" sz="2800" spc="-1" dirty="0">
                <a:solidFill>
                  <a:srgbClr val="000000"/>
                </a:solidFill>
                <a:latin typeface="Arial"/>
                <a:ea typeface="Microsoft YaHei"/>
              </a:rPr>
              <a:t>την Ευρώπη τα  ΤΕΑ προσομοιάζουν στα Επικουρικά Ταμεία. </a:t>
            </a:r>
          </a:p>
          <a:p>
            <a:pPr algn="just">
              <a:lnSpc>
                <a:spcPct val="100000"/>
              </a:lnSpc>
              <a:buNone/>
            </a:pPr>
            <a:endParaRPr lang="el-GR" sz="2800" spc="-1" dirty="0">
              <a:latin typeface="Arial"/>
            </a:endParaRPr>
          </a:p>
          <a:p>
            <a:pPr algn="just">
              <a:lnSpc>
                <a:spcPct val="100000"/>
              </a:lnSpc>
            </a:pPr>
            <a:r>
              <a:rPr lang="el-GR" sz="2800" spc="-1" dirty="0">
                <a:solidFill>
                  <a:srgbClr val="000000"/>
                </a:solidFill>
                <a:latin typeface="Arial"/>
                <a:ea typeface="Microsoft YaHei"/>
              </a:rPr>
              <a:t>Καλύπτουν ήδη το </a:t>
            </a:r>
            <a:r>
              <a:rPr lang="el-GR" sz="2800" b="1" spc="-1" dirty="0">
                <a:solidFill>
                  <a:srgbClr val="000000"/>
                </a:solidFill>
                <a:latin typeface="Arial"/>
                <a:ea typeface="Microsoft YaHei"/>
              </a:rPr>
              <a:t>25% του ενεργού πληθυσμού</a:t>
            </a:r>
            <a:r>
              <a:rPr lang="el-GR" sz="2800" spc="-1" dirty="0">
                <a:solidFill>
                  <a:srgbClr val="000000"/>
                </a:solidFill>
                <a:latin typeface="Arial"/>
                <a:ea typeface="Microsoft YaHei"/>
              </a:rPr>
              <a:t> στην Ευρώπη. </a:t>
            </a:r>
            <a:endParaRPr lang="el-GR" sz="2800" spc="-1" dirty="0">
              <a:latin typeface="Arial"/>
            </a:endParaRPr>
          </a:p>
          <a:p>
            <a:pPr algn="just">
              <a:lnSpc>
                <a:spcPct val="100000"/>
              </a:lnSpc>
            </a:pPr>
            <a:endParaRPr lang="el-GR" sz="2800" b="1" spc="-1" dirty="0">
              <a:solidFill>
                <a:srgbClr val="000000"/>
              </a:solidFill>
              <a:latin typeface="Arial"/>
              <a:ea typeface="Microsoft YaHei"/>
            </a:endParaRPr>
          </a:p>
          <a:p>
            <a:pPr algn="just">
              <a:lnSpc>
                <a:spcPct val="100000"/>
              </a:lnSpc>
            </a:pPr>
            <a:r>
              <a:rPr lang="el-GR" sz="2800" b="1" spc="-1" dirty="0">
                <a:solidFill>
                  <a:srgbClr val="000000"/>
                </a:solidFill>
                <a:latin typeface="Arial"/>
                <a:ea typeface="Microsoft YaHei"/>
              </a:rPr>
              <a:t>Διαχειρίζονται</a:t>
            </a:r>
            <a:r>
              <a:rPr lang="el-GR" sz="2800" spc="-1" dirty="0">
                <a:solidFill>
                  <a:srgbClr val="000000"/>
                </a:solidFill>
                <a:latin typeface="Arial"/>
                <a:ea typeface="Microsoft YaHei"/>
              </a:rPr>
              <a:t> </a:t>
            </a:r>
            <a:r>
              <a:rPr lang="el-GR" sz="2800" b="1" spc="-1" dirty="0">
                <a:solidFill>
                  <a:srgbClr val="000000"/>
                </a:solidFill>
                <a:latin typeface="Arial"/>
                <a:ea typeface="Microsoft YaHei"/>
              </a:rPr>
              <a:t>περιουσία</a:t>
            </a:r>
            <a:r>
              <a:rPr lang="el-GR" sz="2800" spc="-1" dirty="0">
                <a:solidFill>
                  <a:srgbClr val="000000"/>
                </a:solidFill>
                <a:latin typeface="Arial"/>
                <a:ea typeface="Microsoft YaHei"/>
              </a:rPr>
              <a:t> 2,5 </a:t>
            </a:r>
            <a:r>
              <a:rPr lang="el-GR" sz="2800" spc="-1" dirty="0" err="1">
                <a:solidFill>
                  <a:srgbClr val="000000"/>
                </a:solidFill>
                <a:latin typeface="Arial"/>
                <a:ea typeface="Microsoft YaHei"/>
              </a:rPr>
              <a:t>τρισ</a:t>
            </a:r>
            <a:r>
              <a:rPr lang="el-GR" sz="2800" spc="-1" dirty="0">
                <a:solidFill>
                  <a:srgbClr val="000000"/>
                </a:solidFill>
                <a:latin typeface="Arial"/>
                <a:ea typeface="Microsoft YaHei"/>
              </a:rPr>
              <a:t>. ευρώ συνολικά, η οποία αντιστοιχεί περίπου στο </a:t>
            </a:r>
            <a:r>
              <a:rPr lang="el-GR" sz="2800" b="1" spc="-1" dirty="0">
                <a:solidFill>
                  <a:srgbClr val="000000"/>
                </a:solidFill>
                <a:latin typeface="Arial"/>
                <a:ea typeface="Microsoft YaHei"/>
              </a:rPr>
              <a:t>29% του ΑΕΠ της ΕΕ. </a:t>
            </a:r>
          </a:p>
          <a:p>
            <a:pPr algn="just">
              <a:lnSpc>
                <a:spcPct val="100000"/>
              </a:lnSpc>
            </a:pPr>
            <a:endParaRPr lang="el-GR" sz="2800" spc="-1" dirty="0">
              <a:latin typeface="Arial"/>
            </a:endParaRPr>
          </a:p>
          <a:p>
            <a:pPr algn="just">
              <a:lnSpc>
                <a:spcPct val="100000"/>
              </a:lnSpc>
            </a:pPr>
            <a:r>
              <a:rPr lang="el-GR" sz="2800" b="1" spc="-1" dirty="0">
                <a:solidFill>
                  <a:srgbClr val="000000"/>
                </a:solidFill>
                <a:latin typeface="Arial"/>
                <a:ea typeface="Microsoft YaHei"/>
              </a:rPr>
              <a:t>Αναπληρώνουν</a:t>
            </a:r>
            <a:r>
              <a:rPr lang="el-GR" sz="2800" spc="-1" dirty="0">
                <a:solidFill>
                  <a:srgbClr val="000000"/>
                </a:solidFill>
                <a:latin typeface="Arial"/>
                <a:ea typeface="Microsoft YaHei"/>
              </a:rPr>
              <a:t> ένα σημαντικό ποσοστό του συντάξιμου εισοδήματος των μελών τους που κυμαίνεται από </a:t>
            </a:r>
            <a:r>
              <a:rPr lang="el-GR" sz="2800" b="1" spc="-1" dirty="0">
                <a:solidFill>
                  <a:srgbClr val="000000"/>
                </a:solidFill>
                <a:latin typeface="Arial"/>
                <a:ea typeface="Microsoft YaHei"/>
              </a:rPr>
              <a:t>20% έως 50%</a:t>
            </a:r>
            <a:r>
              <a:rPr lang="el-GR" sz="2800" spc="-1" dirty="0">
                <a:solidFill>
                  <a:srgbClr val="000000"/>
                </a:solidFill>
                <a:latin typeface="Arial"/>
                <a:ea typeface="Microsoft YaHei"/>
              </a:rPr>
              <a:t>.</a:t>
            </a:r>
            <a:endParaRPr lang="el-GR" sz="2800" spc="-1" dirty="0">
              <a:latin typeface="Arial"/>
            </a:endParaRPr>
          </a:p>
          <a:p>
            <a:pPr>
              <a:buNone/>
            </a:pPr>
            <a:endParaRPr lang="el-GR" dirty="0"/>
          </a:p>
        </p:txBody>
      </p:sp>
      <p:sp>
        <p:nvSpPr>
          <p:cNvPr id="4" name="3 - Θέση υποσέλιδου"/>
          <p:cNvSpPr>
            <a:spLocks noGrp="1"/>
          </p:cNvSpPr>
          <p:nvPr>
            <p:ph type="ftr" sz="quarter" idx="11"/>
          </p:nvPr>
        </p:nvSpPr>
        <p:spPr>
          <a:xfrm>
            <a:off x="4380072" y="6407944"/>
            <a:ext cx="4368392" cy="365125"/>
          </a:xfrm>
        </p:spPr>
        <p:txBody>
          <a:bodyPr/>
          <a:lstStyle/>
          <a:p>
            <a:r>
              <a:rPr lang="el-GR" dirty="0"/>
              <a:t>ΤΕΑ ΙΣΘ 2017-2023</a:t>
            </a:r>
          </a:p>
        </p:txBody>
      </p:sp>
      <p:sp>
        <p:nvSpPr>
          <p:cNvPr id="5" name="CustomShape 5"/>
          <p:cNvSpPr txBox="1">
            <a:spLocks/>
          </p:cNvSpPr>
          <p:nvPr/>
        </p:nvSpPr>
        <p:spPr>
          <a:xfrm>
            <a:off x="609600" y="427038"/>
            <a:ext cx="8229600" cy="1143000"/>
          </a:xfrm>
          <a:prstGeom prst="ellipse">
            <a:avLst/>
          </a:prstGeom>
          <a:solidFill>
            <a:schemeClr val="accent1">
              <a:alpha val="67000"/>
            </a:schemeClr>
          </a:solidFill>
          <a:ln w="126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vert="horz" lIns="17640" tIns="17640" rIns="17640" bIns="17640"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1" normalizeH="0" baseline="0" noProof="0" dirty="0">
                <a:ln>
                  <a:noFill/>
                </a:ln>
                <a:solidFill>
                  <a:srgbClr val="FFFFFF"/>
                </a:solidFill>
                <a:effectLst>
                  <a:outerShdw blurRad="31750" dist="25400" dir="5400000" algn="tl" rotWithShape="0">
                    <a:srgbClr val="000000">
                      <a:alpha val="25000"/>
                    </a:srgbClr>
                  </a:outerShdw>
                </a:effectLst>
                <a:uLnTx/>
                <a:uFillTx/>
                <a:latin typeface="+mj-lt"/>
                <a:ea typeface="+mn-ea"/>
                <a:cs typeface="+mn-cs"/>
              </a:rPr>
              <a:t>ΘΕΜΑ - 2</a:t>
            </a:r>
            <a:endParaRPr kumimoji="0" lang="el-GR" sz="4000" b="0" i="0" u="none" strike="noStrike" kern="1200" cap="none" spc="-1"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n-ea"/>
              <a:cs typeface="+mn-cs"/>
            </a:endParaRPr>
          </a:p>
        </p:txBody>
      </p:sp>
      <p:sp>
        <p:nvSpPr>
          <p:cNvPr id="6" name="CustomShape 3"/>
          <p:cNvSpPr/>
          <p:nvPr/>
        </p:nvSpPr>
        <p:spPr>
          <a:xfrm>
            <a:off x="539552" y="1484784"/>
            <a:ext cx="4318920" cy="136692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2000" b="1" strike="noStrike" spc="-1" dirty="0">
                <a:solidFill>
                  <a:srgbClr val="000000"/>
                </a:solidFill>
                <a:latin typeface="Calibri"/>
                <a:ea typeface="DejaVu Sans"/>
              </a:rPr>
              <a:t> </a:t>
            </a:r>
            <a:r>
              <a:rPr lang="el-GR" sz="2000" b="1" strike="noStrike" spc="-1" dirty="0">
                <a:solidFill>
                  <a:srgbClr val="000000"/>
                </a:solidFill>
                <a:latin typeface="Calibri"/>
                <a:ea typeface="Microsoft YaHei"/>
              </a:rPr>
              <a:t>ΤΕΑ</a:t>
            </a:r>
            <a:r>
              <a:rPr lang="en-US" sz="2000" b="1" strike="noStrike" spc="-1" dirty="0">
                <a:solidFill>
                  <a:srgbClr val="000000"/>
                </a:solidFill>
                <a:latin typeface="Calibri"/>
                <a:ea typeface="Microsoft YaHei"/>
              </a:rPr>
              <a:t>: </a:t>
            </a:r>
            <a:r>
              <a:rPr lang="el-GR" sz="2000" b="1" strike="noStrike" spc="-1" dirty="0">
                <a:solidFill>
                  <a:srgbClr val="000000"/>
                </a:solidFill>
                <a:latin typeface="Calibri"/>
                <a:ea typeface="Microsoft YaHei"/>
              </a:rPr>
              <a:t>Καταξιωμένος θεσμός παγκοσμίως</a:t>
            </a:r>
            <a:endParaRPr lang="el-GR" sz="20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93374"/>
            <a:ext cx="9144000" cy="3164905"/>
          </a:xfrm>
          <a:prstGeom prst="rect">
            <a:avLst/>
          </a:prstGeom>
        </p:spPr>
        <p:txBody>
          <a:bodyPr wrap="square">
            <a:spAutoFit/>
          </a:bodyPr>
          <a:lstStyle/>
          <a:p>
            <a:pPr algn="ctr">
              <a:lnSpc>
                <a:spcPct val="150000"/>
              </a:lnSpc>
              <a:spcBef>
                <a:spcPts val="600"/>
              </a:spcBef>
              <a:spcAft>
                <a:spcPts val="600"/>
              </a:spcAft>
            </a:pPr>
            <a:r>
              <a:rPr lang="el-GR" sz="4400" b="1" spc="-1" dirty="0">
                <a:solidFill>
                  <a:srgbClr val="FF0000"/>
                </a:solidFill>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Τ.Ε.Α.– Ι.Σ.Θ. </a:t>
            </a:r>
          </a:p>
          <a:p>
            <a:pPr algn="ctr">
              <a:lnSpc>
                <a:spcPct val="150000"/>
              </a:lnSpc>
              <a:spcBef>
                <a:spcPts val="600"/>
              </a:spcBef>
              <a:spcAft>
                <a:spcPts val="600"/>
              </a:spcAft>
            </a:pPr>
            <a:r>
              <a:rPr lang="el-GR" sz="4400" b="1" spc="-1" dirty="0">
                <a:solidFill>
                  <a:srgbClr val="FF0000"/>
                </a:solidFill>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συστάθηκε με το Φ.Ε.Κ. Τεύχος Β‘ 2496/19.07.2017.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792088"/>
          </a:xfrm>
        </p:spPr>
        <p:txBody>
          <a:bodyPr/>
          <a:lstStyle/>
          <a:p>
            <a:pPr algn="ctr"/>
            <a:r>
              <a:rPr lang="el-GR" b="1" dirty="0">
                <a:solidFill>
                  <a:schemeClr val="accent3">
                    <a:lumMod val="60000"/>
                    <a:lumOff val="40000"/>
                  </a:schemeClr>
                </a:solidFill>
              </a:rPr>
              <a:t>ΠΑΡΟΧΗ ΕΦΑΠΑΞ</a:t>
            </a:r>
            <a:endParaRPr lang="en-US" b="1"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8840965"/>
              </p:ext>
            </p:extLst>
          </p:nvPr>
        </p:nvGraphicFramePr>
        <p:xfrm>
          <a:off x="457200" y="1340768"/>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15673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836712"/>
            <a:ext cx="9144000" cy="5949129"/>
          </a:xfrm>
          <a:prstGeom prst="rect">
            <a:avLst/>
          </a:prstGeom>
        </p:spPr>
        <p:txBody>
          <a:bodyPr wrap="square">
            <a:spAutoFit/>
          </a:bodyPr>
          <a:lstStyle/>
          <a:p>
            <a:pPr>
              <a:lnSpc>
                <a:spcPct val="150000"/>
              </a:lnSpc>
              <a:spcBef>
                <a:spcPts val="600"/>
              </a:spcBef>
              <a:spcAft>
                <a:spcPts val="1200"/>
              </a:spcAft>
            </a:pPr>
            <a:r>
              <a:rPr lang="el-GR" b="1" spc="-1" dirty="0">
                <a:solidFill>
                  <a:srgbClr val="000066"/>
                </a:solidFill>
                <a:latin typeface="Microsoft Sans Serif" pitchFamily="34" charset="0"/>
                <a:ea typeface="Microsoft Sans Serif" pitchFamily="34" charset="0"/>
                <a:cs typeface="Microsoft Sans Serif" pitchFamily="34" charset="0"/>
              </a:rPr>
              <a:t>Οι εισφορές (τακτικές και έκτακτες) εκπίπτουν φορολογικά κατά </a:t>
            </a:r>
            <a:r>
              <a:rPr lang="el-GR" b="1" spc="-1" dirty="0">
                <a:solidFill>
                  <a:srgbClr val="FF0000"/>
                </a:solidFill>
                <a:latin typeface="Microsoft Sans Serif" pitchFamily="34" charset="0"/>
                <a:ea typeface="Microsoft Sans Serif" pitchFamily="34" charset="0"/>
                <a:cs typeface="Microsoft Sans Serif" pitchFamily="34" charset="0"/>
              </a:rPr>
              <a:t>100%, </a:t>
            </a:r>
            <a:r>
              <a:rPr lang="el-GR" b="1" spc="-1" dirty="0">
                <a:solidFill>
                  <a:srgbClr val="000066"/>
                </a:solidFill>
                <a:latin typeface="Microsoft Sans Serif" pitchFamily="34" charset="0"/>
                <a:ea typeface="Microsoft Sans Serif" pitchFamily="34" charset="0"/>
                <a:cs typeface="Microsoft Sans Serif" pitchFamily="34" charset="0"/>
              </a:rPr>
              <a:t>σύμφωνα με τον ισχύοντα νόμο (Ν.4172/2013, Άρθρο 14, Παρ.1ε).</a:t>
            </a:r>
          </a:p>
          <a:p>
            <a:pPr>
              <a:lnSpc>
                <a:spcPct val="150000"/>
              </a:lnSpc>
              <a:spcBef>
                <a:spcPts val="600"/>
              </a:spcBef>
              <a:spcAft>
                <a:spcPts val="1200"/>
              </a:spcAft>
            </a:pPr>
            <a:r>
              <a:rPr lang="el-GR" b="1" spc="-1" dirty="0">
                <a:solidFill>
                  <a:srgbClr val="000066"/>
                </a:solidFill>
                <a:latin typeface="Microsoft Sans Serif" pitchFamily="34" charset="0"/>
                <a:ea typeface="Microsoft Sans Serif" pitchFamily="34" charset="0"/>
                <a:cs typeface="Microsoft Sans Serif" pitchFamily="34" charset="0"/>
              </a:rPr>
              <a:t>Η εφάπαξ καταβαλλόμενη παροχή </a:t>
            </a:r>
            <a:r>
              <a:rPr lang="el-GR" b="1" spc="-1" dirty="0">
                <a:solidFill>
                  <a:srgbClr val="FF0000"/>
                </a:solidFill>
                <a:latin typeface="Microsoft Sans Serif" pitchFamily="34" charset="0"/>
                <a:ea typeface="Microsoft Sans Serif" pitchFamily="34" charset="0"/>
                <a:cs typeface="Microsoft Sans Serif" pitchFamily="34" charset="0"/>
              </a:rPr>
              <a:t>δεν φορολογείται</a:t>
            </a:r>
            <a:r>
              <a:rPr lang="el-GR" b="1" spc="-1" dirty="0">
                <a:solidFill>
                  <a:srgbClr val="000066"/>
                </a:solidFill>
                <a:latin typeface="Microsoft Sans Serif" pitchFamily="34" charset="0"/>
                <a:ea typeface="Microsoft Sans Serif" pitchFamily="34" charset="0"/>
                <a:cs typeface="Microsoft Sans Serif" pitchFamily="34" charset="0"/>
              </a:rPr>
              <a:t>, σύμφωνα με τον ισχύοντα νόμο (Ν.4172/2013, Άρθρο 14, Παρ.1στ).</a:t>
            </a:r>
          </a:p>
          <a:p>
            <a:pPr>
              <a:lnSpc>
                <a:spcPct val="150000"/>
              </a:lnSpc>
              <a:spcBef>
                <a:spcPts val="600"/>
              </a:spcBef>
              <a:spcAft>
                <a:spcPts val="1200"/>
              </a:spcAft>
            </a:pPr>
            <a:r>
              <a:rPr lang="el-GR" b="1" spc="-1" dirty="0">
                <a:solidFill>
                  <a:srgbClr val="000066"/>
                </a:solidFill>
                <a:latin typeface="Microsoft Sans Serif" pitchFamily="34" charset="0"/>
                <a:ea typeface="Microsoft Sans Serif" pitchFamily="34" charset="0"/>
                <a:cs typeface="Microsoft Sans Serif" pitchFamily="34" charset="0"/>
              </a:rPr>
              <a:t>Η εφάπαξ καταβαλλόμενη παροχή </a:t>
            </a:r>
            <a:r>
              <a:rPr lang="el-GR" b="1" spc="-1" dirty="0">
                <a:solidFill>
                  <a:srgbClr val="FF0000"/>
                </a:solidFill>
                <a:latin typeface="Microsoft Sans Serif" pitchFamily="34" charset="0"/>
                <a:ea typeface="Microsoft Sans Serif" pitchFamily="34" charset="0"/>
                <a:cs typeface="Microsoft Sans Serif" pitchFamily="34" charset="0"/>
              </a:rPr>
              <a:t>εξαιρείται από την Ειδική Εισφορά Αλληλεγγύης </a:t>
            </a:r>
            <a:r>
              <a:rPr lang="el-GR" b="1" spc="-1" dirty="0">
                <a:solidFill>
                  <a:srgbClr val="000066"/>
                </a:solidFill>
                <a:latin typeface="Microsoft Sans Serif" pitchFamily="34" charset="0"/>
                <a:ea typeface="Microsoft Sans Serif" pitchFamily="34" charset="0"/>
                <a:cs typeface="Microsoft Sans Serif" pitchFamily="34" charset="0"/>
              </a:rPr>
              <a:t>(ΠΟΛ.1034/2017, Άρθρο 6, παρ.2).</a:t>
            </a:r>
          </a:p>
          <a:p>
            <a:pPr>
              <a:lnSpc>
                <a:spcPct val="150000"/>
              </a:lnSpc>
              <a:spcBef>
                <a:spcPts val="600"/>
              </a:spcBef>
              <a:spcAft>
                <a:spcPts val="1200"/>
              </a:spcAft>
            </a:pPr>
            <a:r>
              <a:rPr lang="el-GR" b="1" spc="-1" dirty="0">
                <a:solidFill>
                  <a:srgbClr val="000066"/>
                </a:solidFill>
                <a:latin typeface="Microsoft Sans Serif" pitchFamily="34" charset="0"/>
                <a:ea typeface="Microsoft Sans Serif" pitchFamily="34" charset="0"/>
                <a:cs typeface="Microsoft Sans Serif" pitchFamily="34" charset="0"/>
              </a:rPr>
              <a:t>Δικαίωμα </a:t>
            </a:r>
            <a:r>
              <a:rPr lang="el-GR" b="1" spc="-1" dirty="0">
                <a:solidFill>
                  <a:srgbClr val="FF0000"/>
                </a:solidFill>
                <a:latin typeface="Microsoft Sans Serif" pitchFamily="34" charset="0"/>
                <a:ea typeface="Microsoft Sans Serif" pitchFamily="34" charset="0"/>
                <a:cs typeface="Microsoft Sans Serif" pitchFamily="34" charset="0"/>
              </a:rPr>
              <a:t>εκλέγειν και εκλέγεσθαι: </a:t>
            </a:r>
            <a:r>
              <a:rPr lang="el-GR" b="1" spc="-1" dirty="0">
                <a:solidFill>
                  <a:srgbClr val="000066"/>
                </a:solidFill>
                <a:latin typeface="Microsoft Sans Serif" pitchFamily="34" charset="0"/>
                <a:ea typeface="Microsoft Sans Serif" pitchFamily="34" charset="0"/>
                <a:cs typeface="Microsoft Sans Serif" pitchFamily="34" charset="0"/>
              </a:rPr>
              <a:t>Το ταμείο διοικείται αποκλειστικά από τους ασφαλισμένους – μέλη του και όχι από μετόχους. Κάθε ασφαλισμένος-μέλος μπορεί να συμμετάσχει στην διοίκηση του Ταμείου.</a:t>
            </a:r>
          </a:p>
          <a:p>
            <a:pPr>
              <a:lnSpc>
                <a:spcPct val="150000"/>
              </a:lnSpc>
              <a:spcBef>
                <a:spcPts val="600"/>
              </a:spcBef>
              <a:spcAft>
                <a:spcPts val="1200"/>
              </a:spcAft>
            </a:pPr>
            <a:r>
              <a:rPr lang="el-GR" b="1" spc="-1" dirty="0">
                <a:solidFill>
                  <a:srgbClr val="000066"/>
                </a:solidFill>
                <a:latin typeface="Microsoft Sans Serif" pitchFamily="34" charset="0"/>
                <a:ea typeface="Microsoft Sans Serif" pitchFamily="34" charset="0"/>
                <a:cs typeface="Microsoft Sans Serif" pitchFamily="34" charset="0"/>
              </a:rPr>
              <a:t>Λόγω του </a:t>
            </a:r>
            <a:r>
              <a:rPr lang="el-GR" b="1" spc="-1" dirty="0">
                <a:solidFill>
                  <a:srgbClr val="FF0000"/>
                </a:solidFill>
                <a:latin typeface="Microsoft Sans Serif" pitchFamily="34" charset="0"/>
                <a:ea typeface="Microsoft Sans Serif" pitchFamily="34" charset="0"/>
                <a:cs typeface="Microsoft Sans Serif" pitchFamily="34" charset="0"/>
              </a:rPr>
              <a:t>μη κερδοσκοπικού του χαρακτήρα</a:t>
            </a:r>
            <a:r>
              <a:rPr lang="el-GR" b="1" spc="-1" dirty="0">
                <a:solidFill>
                  <a:srgbClr val="000066"/>
                </a:solidFill>
                <a:latin typeface="Microsoft Sans Serif" pitchFamily="34" charset="0"/>
                <a:ea typeface="Microsoft Sans Serif" pitchFamily="34" charset="0"/>
                <a:cs typeface="Microsoft Sans Serif" pitchFamily="34" charset="0"/>
              </a:rPr>
              <a:t>, οι αποδόσεις των επενδύσεων αποδίδονται εξολοκλήρου στους ασφαλισμένους-μέλη του, σε αντίθεση με τις ιδιωτικές ασφαλιστικές εταιρίες, όπου τα κέρδη διανέμονται στους μετόχους.</a:t>
            </a:r>
          </a:p>
        </p:txBody>
      </p:sp>
      <p:sp>
        <p:nvSpPr>
          <p:cNvPr id="3" name="CustomShape 1"/>
          <p:cNvSpPr>
            <a:spLocks noGrp="1"/>
          </p:cNvSpPr>
          <p:nvPr>
            <p:ph type="ctrTitle"/>
          </p:nvPr>
        </p:nvSpPr>
        <p:spPr>
          <a:xfrm>
            <a:off x="0" y="-27384"/>
            <a:ext cx="9144000" cy="79208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601"/>
              </a:spcBef>
              <a:spcAft>
                <a:spcPts val="601"/>
              </a:spcAft>
            </a:pPr>
            <a:r>
              <a:rPr lang="el-GR" sz="3200" b="1" spc="-1" dirty="0">
                <a:solidFill>
                  <a:schemeClr val="accent3">
                    <a:lumMod val="60000"/>
                    <a:lumOff val="40000"/>
                  </a:schemeClr>
                </a:solidFill>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ΤΕΑ – ΙΣΘ      ΠΛΕΟΝΕΚΤΗΜΑΤΑ  </a:t>
            </a:r>
            <a:r>
              <a:rPr lang="el-GR" sz="2000" b="1" spc="-1" dirty="0">
                <a:solidFill>
                  <a:schemeClr val="accent3">
                    <a:lumMod val="60000"/>
                    <a:lumOff val="40000"/>
                  </a:schemeClr>
                </a:solidFill>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rPr>
              <a:t>(1)</a:t>
            </a:r>
            <a:endParaRPr lang="el-GR" sz="1200" b="1" strike="noStrike" spc="-1" dirty="0">
              <a:solidFill>
                <a:schemeClr val="accent3">
                  <a:lumMod val="60000"/>
                  <a:lumOff val="40000"/>
                </a:schemeClr>
              </a:solidFill>
              <a:effectLst>
                <a:outerShdw blurRad="38100" dist="38100" dir="2700000" algn="tl">
                  <a:srgbClr val="000000">
                    <a:alpha val="43137"/>
                  </a:srgbClr>
                </a:outerShdw>
              </a:effectLst>
              <a:latin typeface="Microsoft Sans Serif" pitchFamily="34" charset="0"/>
              <a:ea typeface="Microsoft Sans Serif" pitchFamily="34" charset="0"/>
              <a:cs typeface="Microsoft Sans Serif"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057393"/>
            <a:ext cx="8229600" cy="3099799"/>
          </a:xfrm>
        </p:spPr>
        <p:txBody>
          <a:bodyPr>
            <a:normAutofit fontScale="77500" lnSpcReduction="20000"/>
          </a:bodyPr>
          <a:lstStyle/>
          <a:p>
            <a:pPr marL="216000" indent="-214920" algn="just">
              <a:buClr>
                <a:srgbClr val="000000"/>
              </a:buClr>
              <a:buSzPct val="45000"/>
              <a:buNone/>
            </a:pPr>
            <a:endParaRPr lang="el-GR" sz="2800" spc="-1" dirty="0">
              <a:solidFill>
                <a:srgbClr val="000000"/>
              </a:solidFill>
              <a:latin typeface="Arial"/>
              <a:ea typeface="Microsoft YaHei"/>
            </a:endParaRPr>
          </a:p>
          <a:p>
            <a:pPr marL="216000" indent="-214920" algn="just">
              <a:buClr>
                <a:srgbClr val="000000"/>
              </a:buClr>
              <a:buSzPct val="45000"/>
              <a:buNone/>
            </a:pPr>
            <a:endParaRPr lang="el-GR" sz="2800" spc="-1" dirty="0">
              <a:solidFill>
                <a:srgbClr val="000000"/>
              </a:solidFill>
              <a:latin typeface="Arial"/>
              <a:ea typeface="Microsoft YaHei"/>
            </a:endParaRPr>
          </a:p>
          <a:p>
            <a:pPr marL="216000" indent="-214920" algn="just">
              <a:buClr>
                <a:srgbClr val="000000"/>
              </a:buClr>
              <a:buSzPct val="45000"/>
              <a:buNone/>
            </a:pPr>
            <a:endParaRPr lang="el-GR" sz="2800" spc="-1" dirty="0">
              <a:solidFill>
                <a:srgbClr val="000000"/>
              </a:solidFill>
              <a:latin typeface="Arial"/>
              <a:ea typeface="Microsoft YaHei"/>
            </a:endParaRPr>
          </a:p>
          <a:p>
            <a:pPr marL="216000" indent="-214920" algn="just">
              <a:buClr>
                <a:srgbClr val="000000"/>
              </a:buClr>
              <a:buSzPct val="45000"/>
              <a:buNone/>
            </a:pPr>
            <a:endParaRPr lang="el-GR" sz="2400" spc="-1" dirty="0">
              <a:solidFill>
                <a:srgbClr val="000000"/>
              </a:solidFill>
              <a:latin typeface="Arial"/>
              <a:ea typeface="Microsoft YaHei"/>
            </a:endParaRPr>
          </a:p>
          <a:p>
            <a:pPr marL="216000" indent="-214920" algn="just">
              <a:buClr>
                <a:srgbClr val="000000"/>
              </a:buClr>
              <a:buSzPct val="45000"/>
              <a:buNone/>
            </a:pPr>
            <a:endParaRPr lang="el-GR" sz="2400" spc="-1" dirty="0">
              <a:solidFill>
                <a:srgbClr val="000000"/>
              </a:solidFill>
              <a:latin typeface="Arial"/>
              <a:ea typeface="Microsoft YaHei"/>
            </a:endParaRPr>
          </a:p>
          <a:p>
            <a:pPr marL="808038" indent="0" algn="just">
              <a:lnSpc>
                <a:spcPct val="170000"/>
              </a:lnSpc>
              <a:buClr>
                <a:srgbClr val="000000"/>
              </a:buClr>
              <a:buSzPct val="45000"/>
              <a:buNone/>
            </a:pPr>
            <a:endParaRPr lang="el-GR" sz="2400" spc="-1" dirty="0">
              <a:solidFill>
                <a:srgbClr val="000000"/>
              </a:solidFill>
              <a:latin typeface="Arial"/>
              <a:ea typeface="Microsoft YaHei"/>
            </a:endParaRPr>
          </a:p>
          <a:p>
            <a:pPr marL="808038" indent="0" algn="just">
              <a:lnSpc>
                <a:spcPct val="170000"/>
              </a:lnSpc>
              <a:buClr>
                <a:srgbClr val="000000"/>
              </a:buClr>
              <a:buSzPct val="45000"/>
              <a:buNone/>
            </a:pPr>
            <a:r>
              <a:rPr lang="el-GR" sz="2400" spc="-1" dirty="0">
                <a:solidFill>
                  <a:srgbClr val="000000"/>
                </a:solidFill>
                <a:latin typeface="Arial"/>
                <a:ea typeface="Microsoft YaHei"/>
              </a:rPr>
              <a:t>Το ΤΕΑ-ΙΣΘ ΝΠΙΔ είναι </a:t>
            </a:r>
            <a:r>
              <a:rPr lang="el-GR" sz="2400" spc="-1" dirty="0" err="1">
                <a:solidFill>
                  <a:srgbClr val="000000"/>
                </a:solidFill>
                <a:latin typeface="Arial"/>
                <a:ea typeface="Microsoft YaHei"/>
              </a:rPr>
              <a:t>αυτοδιαχειριζόμενο</a:t>
            </a:r>
            <a:r>
              <a:rPr lang="el-GR" sz="2400" spc="-1" dirty="0">
                <a:solidFill>
                  <a:srgbClr val="000000"/>
                </a:solidFill>
                <a:latin typeface="Arial"/>
                <a:ea typeface="Microsoft YaHei"/>
              </a:rPr>
              <a:t>, δηλαδή το διευθύνουν, το λειτουργούν και αποφασίζουν για αυτό τα μέλη του! </a:t>
            </a:r>
            <a:endParaRPr lang="el-GR" sz="2400" spc="-1" dirty="0">
              <a:latin typeface="Arial"/>
            </a:endParaRPr>
          </a:p>
          <a:p>
            <a:pPr>
              <a:buNone/>
            </a:pPr>
            <a:endParaRPr lang="el-GR" dirty="0"/>
          </a:p>
        </p:txBody>
      </p:sp>
      <p:sp>
        <p:nvSpPr>
          <p:cNvPr id="4" name="3 - Θέση υποσέλιδου"/>
          <p:cNvSpPr>
            <a:spLocks noGrp="1"/>
          </p:cNvSpPr>
          <p:nvPr>
            <p:ph type="ftr" sz="quarter" idx="11"/>
          </p:nvPr>
        </p:nvSpPr>
        <p:spPr>
          <a:xfrm>
            <a:off x="4380072" y="6407944"/>
            <a:ext cx="4368392" cy="365125"/>
          </a:xfrm>
        </p:spPr>
        <p:txBody>
          <a:bodyPr/>
          <a:lstStyle/>
          <a:p>
            <a:r>
              <a:rPr lang="el-GR" dirty="0"/>
              <a:t>ΤΕΑ ΙΣΘ 2017-2023  </a:t>
            </a:r>
          </a:p>
        </p:txBody>
      </p:sp>
      <p:sp>
        <p:nvSpPr>
          <p:cNvPr id="5" name="CustomShape 5"/>
          <p:cNvSpPr txBox="1">
            <a:spLocks/>
          </p:cNvSpPr>
          <p:nvPr/>
        </p:nvSpPr>
        <p:spPr>
          <a:xfrm>
            <a:off x="539552" y="341784"/>
            <a:ext cx="8229600" cy="1143000"/>
          </a:xfrm>
          <a:prstGeom prst="ellipse">
            <a:avLst/>
          </a:prstGeom>
          <a:solidFill>
            <a:schemeClr val="accent1">
              <a:alpha val="67000"/>
            </a:schemeClr>
          </a:solidFill>
          <a:ln w="126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vert="horz" lIns="17640" tIns="17640" rIns="17640" bIns="17640"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1" normalizeH="0" baseline="0" noProof="0" dirty="0">
                <a:ln>
                  <a:noFill/>
                </a:ln>
                <a:solidFill>
                  <a:srgbClr val="FFFFFF"/>
                </a:solidFill>
                <a:effectLst>
                  <a:outerShdw blurRad="31750" dist="25400" dir="5400000" algn="tl" rotWithShape="0">
                    <a:srgbClr val="000000">
                      <a:alpha val="25000"/>
                    </a:srgbClr>
                  </a:outerShdw>
                </a:effectLst>
                <a:uLnTx/>
                <a:uFillTx/>
                <a:latin typeface="+mj-lt"/>
                <a:ea typeface="+mn-ea"/>
                <a:cs typeface="+mn-cs"/>
              </a:rPr>
              <a:t>ΘΕΜΑ - 3</a:t>
            </a:r>
            <a:endParaRPr kumimoji="0" lang="el-GR" sz="4000" b="0" i="0" u="none" strike="noStrike" kern="1200" cap="none" spc="-1"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n-ea"/>
              <a:cs typeface="+mn-cs"/>
            </a:endParaRPr>
          </a:p>
        </p:txBody>
      </p:sp>
      <p:sp>
        <p:nvSpPr>
          <p:cNvPr id="6" name="CustomShape 3"/>
          <p:cNvSpPr/>
          <p:nvPr/>
        </p:nvSpPr>
        <p:spPr>
          <a:xfrm>
            <a:off x="539552" y="1484784"/>
            <a:ext cx="4318920" cy="136692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2000" b="1" strike="noStrike" spc="-1" dirty="0">
                <a:solidFill>
                  <a:srgbClr val="000000"/>
                </a:solidFill>
                <a:latin typeface="Calibri"/>
                <a:ea typeface="DejaVu Sans"/>
              </a:rPr>
              <a:t>Αυτοδιοίκητο του ΤΕΑ-ΙΣΘ</a:t>
            </a:r>
            <a:r>
              <a:rPr lang="en-US" sz="2000" b="1" strike="noStrike" spc="-1" dirty="0">
                <a:solidFill>
                  <a:srgbClr val="000000"/>
                </a:solidFill>
                <a:latin typeface="Calibri"/>
                <a:ea typeface="DejaVu Sans"/>
              </a:rPr>
              <a:t> </a:t>
            </a:r>
            <a:r>
              <a:rPr lang="el-GR" sz="2000" b="1" strike="noStrike" spc="-1" dirty="0">
                <a:solidFill>
                  <a:srgbClr val="000000"/>
                </a:solidFill>
                <a:latin typeface="Calibri"/>
                <a:ea typeface="DejaVu Sans"/>
              </a:rPr>
              <a:t>ΝΠΙΔ, υπό την εποπτεία του κράτους</a:t>
            </a:r>
            <a:endParaRPr lang="el-GR" sz="2000" b="0" strike="noStrike" spc="-1" dirty="0">
              <a:latin typeface="Arial"/>
            </a:endParaRPr>
          </a:p>
        </p:txBody>
      </p:sp>
      <p:sp>
        <p:nvSpPr>
          <p:cNvPr id="9" name="1 - Θέση περιεχομένου"/>
          <p:cNvSpPr txBox="1">
            <a:spLocks/>
          </p:cNvSpPr>
          <p:nvPr/>
        </p:nvSpPr>
        <p:spPr>
          <a:xfrm>
            <a:off x="539552" y="2996952"/>
            <a:ext cx="8229600" cy="792088"/>
          </a:xfrm>
          <a:prstGeom prst="rect">
            <a:avLst/>
          </a:prstGeom>
        </p:spPr>
        <p:txBody>
          <a:bodyPr vert="horz">
            <a:normAutofit fontScale="77500" lnSpcReduction="20000"/>
          </a:bodyPr>
          <a:lstStyle/>
          <a:p>
            <a:pPr marL="365760" marR="0" lvl="0" indent="-256032" algn="l" defTabSz="914400" rtl="0" eaLnBrk="1" fontAlgn="auto" latinLnBrk="0" hangingPunct="1">
              <a:lnSpc>
                <a:spcPct val="115000"/>
              </a:lnSpc>
              <a:spcBef>
                <a:spcPts val="400"/>
              </a:spcBef>
              <a:spcAft>
                <a:spcPts val="0"/>
              </a:spcAft>
              <a:buClr>
                <a:schemeClr val="accent1"/>
              </a:buClr>
              <a:buSzPct val="68000"/>
              <a:buFont typeface="Wingdings 3"/>
              <a:buChar char=""/>
              <a:tabLst/>
              <a:defRPr/>
            </a:pPr>
            <a:endParaRPr kumimoji="0" lang="el-GR" sz="2800" b="0" i="0" u="none" strike="noStrike" kern="1200" cap="none" spc="-1" normalizeH="0" baseline="0" noProof="0" dirty="0">
              <a:ln>
                <a:noFill/>
              </a:ln>
              <a:solidFill>
                <a:srgbClr val="000000"/>
              </a:solidFill>
              <a:effectLst/>
              <a:uLnTx/>
              <a:uFillTx/>
              <a:latin typeface="Arial"/>
              <a:ea typeface="DejaVu Sans"/>
              <a:cs typeface="+mn-cs"/>
            </a:endParaRPr>
          </a:p>
          <a:p>
            <a:pPr marL="365760" marR="0" lvl="0" indent="-256032" algn="just" defTabSz="914400" rtl="0" eaLnBrk="1" fontAlgn="auto" latinLnBrk="0" hangingPunct="1">
              <a:lnSpc>
                <a:spcPct val="115000"/>
              </a:lnSpc>
              <a:spcBef>
                <a:spcPts val="400"/>
              </a:spcBef>
              <a:spcAft>
                <a:spcPts val="0"/>
              </a:spcAft>
              <a:buClr>
                <a:schemeClr val="accent1"/>
              </a:buClr>
              <a:buSzPct val="68000"/>
              <a:buFont typeface="Wingdings 3"/>
              <a:buChar char=""/>
              <a:tabLst/>
              <a:defRPr/>
            </a:pPr>
            <a:r>
              <a:rPr kumimoji="0" lang="el-GR" sz="2800" b="0" i="0" u="none" strike="noStrike" kern="1200" cap="none" spc="-1" normalizeH="0" baseline="0" noProof="0" dirty="0">
                <a:ln>
                  <a:noFill/>
                </a:ln>
                <a:solidFill>
                  <a:schemeClr val="tx1"/>
                </a:solidFill>
                <a:effectLst/>
                <a:uLnTx/>
                <a:uFillTx/>
                <a:latin typeface="Arial"/>
                <a:ea typeface="+mn-ea"/>
                <a:cs typeface="+mn-cs"/>
              </a:rPr>
              <a:t> Δικαίωμα</a:t>
            </a:r>
            <a:r>
              <a:rPr kumimoji="0" lang="el-GR" sz="2800" b="0" i="0" u="none" strike="noStrike" kern="1200" cap="none" spc="-1" normalizeH="0" noProof="0" dirty="0">
                <a:ln>
                  <a:noFill/>
                </a:ln>
                <a:solidFill>
                  <a:schemeClr val="tx1"/>
                </a:solidFill>
                <a:effectLst/>
                <a:uLnTx/>
                <a:uFillTx/>
                <a:latin typeface="Arial"/>
                <a:ea typeface="+mn-ea"/>
                <a:cs typeface="+mn-cs"/>
              </a:rPr>
              <a:t> εκλέγειν και εκλέγεσθαι</a:t>
            </a:r>
            <a:endParaRPr kumimoji="0" lang="el-GR" sz="2800" b="0" i="0" u="none" strike="noStrike" kern="1200" cap="none" spc="-1" normalizeH="0" baseline="0" noProof="0" dirty="0">
              <a:ln>
                <a:noFill/>
              </a:ln>
              <a:solidFill>
                <a:schemeClr val="tx1"/>
              </a:solidFill>
              <a:effectLst/>
              <a:uLnTx/>
              <a:uFillTx/>
              <a:latin typeface="Arial"/>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l-G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9"/>
            <a:ext cx="8229600" cy="3459840"/>
          </a:xfrm>
        </p:spPr>
        <p:txBody>
          <a:bodyPr>
            <a:normAutofit fontScale="70000" lnSpcReduction="20000"/>
          </a:bodyPr>
          <a:lstStyle/>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nSpc>
                <a:spcPct val="115000"/>
              </a:lnSpc>
            </a:pPr>
            <a:endParaRPr lang="el-GR" sz="2800" spc="-1" dirty="0">
              <a:solidFill>
                <a:srgbClr val="000000"/>
              </a:solidFill>
              <a:latin typeface="Arial"/>
              <a:ea typeface="DejaVu Sans"/>
            </a:endParaRPr>
          </a:p>
          <a:p>
            <a:pPr algn="just">
              <a:lnSpc>
                <a:spcPct val="115000"/>
              </a:lnSpc>
            </a:pPr>
            <a:r>
              <a:rPr lang="el-GR" sz="2800" spc="-1" dirty="0">
                <a:solidFill>
                  <a:srgbClr val="000000"/>
                </a:solidFill>
                <a:latin typeface="Arial"/>
                <a:ea typeface="Microsoft YaHei"/>
              </a:rPr>
              <a:t>Υπόκεινται σε αυστηρό νομοθετικό πλαίσιο λειτουργίας, που εναρμονίζεται με τις Ευρωπαϊκές Οδηγίες, από τρεις Κρατικές Εποπτικές Αρχές (Εθνική Αναλογιστική Αρχή, Επιτροπή Κεφαλαιαγοράς και Υπουργείο Εργασίας,  Κοινωνικής Ασφάλισης και Κοινωνικής Αλληλεγγύης) και έλεγχο από ανεξάρτητους φορείς (Ορκωτούς/Εσωτερικούς ελεγκτές).</a:t>
            </a:r>
            <a:endParaRPr lang="el-GR" sz="2800" spc="-1" dirty="0">
              <a:latin typeface="Arial"/>
            </a:endParaRPr>
          </a:p>
          <a:p>
            <a:pPr>
              <a:buNone/>
            </a:pPr>
            <a:endParaRPr lang="el-GR" dirty="0"/>
          </a:p>
        </p:txBody>
      </p:sp>
      <p:sp>
        <p:nvSpPr>
          <p:cNvPr id="4" name="3 - Θέση υποσέλιδου"/>
          <p:cNvSpPr>
            <a:spLocks noGrp="1"/>
          </p:cNvSpPr>
          <p:nvPr>
            <p:ph type="ftr" sz="quarter" idx="11"/>
          </p:nvPr>
        </p:nvSpPr>
        <p:spPr>
          <a:xfrm>
            <a:off x="4697116" y="6430962"/>
            <a:ext cx="4368392" cy="365125"/>
          </a:xfrm>
        </p:spPr>
        <p:txBody>
          <a:bodyPr/>
          <a:lstStyle/>
          <a:p>
            <a:r>
              <a:rPr lang="el-GR" dirty="0"/>
              <a:t>ΤΕΑ-ΙΣΘ 2017-2023</a:t>
            </a:r>
          </a:p>
        </p:txBody>
      </p:sp>
      <p:sp>
        <p:nvSpPr>
          <p:cNvPr id="5" name="CustomShape 5"/>
          <p:cNvSpPr txBox="1">
            <a:spLocks/>
          </p:cNvSpPr>
          <p:nvPr/>
        </p:nvSpPr>
        <p:spPr>
          <a:xfrm>
            <a:off x="609600" y="427038"/>
            <a:ext cx="8229600" cy="1143000"/>
          </a:xfrm>
          <a:prstGeom prst="ellipse">
            <a:avLst/>
          </a:prstGeom>
          <a:solidFill>
            <a:schemeClr val="accent1">
              <a:alpha val="67000"/>
            </a:schemeClr>
          </a:solidFill>
          <a:ln w="126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vert="horz" lIns="17640" tIns="17640" rIns="17640" bIns="17640"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000" b="1" spc="-1" dirty="0">
                <a:solidFill>
                  <a:srgbClr val="FFFFFF"/>
                </a:solidFill>
                <a:effectLst>
                  <a:outerShdw blurRad="31750" dist="25400" dir="5400000" algn="tl" rotWithShape="0">
                    <a:srgbClr val="000000">
                      <a:alpha val="25000"/>
                    </a:srgbClr>
                  </a:outerShdw>
                </a:effectLst>
                <a:latin typeface="+mj-lt"/>
              </a:rPr>
              <a:t>ΘΕΜΑ</a:t>
            </a:r>
            <a:r>
              <a:rPr kumimoji="0" lang="el-GR" sz="4000" b="1" i="0" u="none" strike="noStrike" kern="1200" cap="none" spc="-1" normalizeH="0" baseline="0" noProof="0" dirty="0">
                <a:ln>
                  <a:noFill/>
                </a:ln>
                <a:solidFill>
                  <a:srgbClr val="FFFFFF"/>
                </a:solidFill>
                <a:effectLst>
                  <a:outerShdw blurRad="31750" dist="25400" dir="5400000" algn="tl" rotWithShape="0">
                    <a:srgbClr val="000000">
                      <a:alpha val="25000"/>
                    </a:srgbClr>
                  </a:outerShdw>
                </a:effectLst>
                <a:uLnTx/>
                <a:uFillTx/>
                <a:latin typeface="+mj-lt"/>
                <a:ea typeface="+mn-ea"/>
                <a:cs typeface="+mn-cs"/>
              </a:rPr>
              <a:t> - 4</a:t>
            </a:r>
            <a:endParaRPr kumimoji="0" lang="el-GR" sz="4000" b="0" i="0" u="none" strike="noStrike" kern="1200" cap="none" spc="-1"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n-ea"/>
              <a:cs typeface="+mn-cs"/>
            </a:endParaRPr>
          </a:p>
        </p:txBody>
      </p:sp>
      <p:sp>
        <p:nvSpPr>
          <p:cNvPr id="6" name="CustomShape 3"/>
          <p:cNvSpPr/>
          <p:nvPr/>
        </p:nvSpPr>
        <p:spPr>
          <a:xfrm>
            <a:off x="539552" y="1484784"/>
            <a:ext cx="4318920" cy="136692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2000" b="1" strike="noStrike" spc="-1" dirty="0">
                <a:solidFill>
                  <a:srgbClr val="000000"/>
                </a:solidFill>
                <a:latin typeface="Calibri"/>
                <a:ea typeface="DejaVu Sans"/>
              </a:rPr>
              <a:t>Νομικό πλαίσιο </a:t>
            </a:r>
            <a:r>
              <a:rPr lang="el-GR" sz="2000" b="1" spc="-1" dirty="0">
                <a:solidFill>
                  <a:srgbClr val="000000"/>
                </a:solidFill>
                <a:latin typeface="Calibri"/>
                <a:ea typeface="DejaVu Sans"/>
              </a:rPr>
              <a:t>του </a:t>
            </a:r>
            <a:r>
              <a:rPr lang="el-GR" sz="2000" b="1" strike="noStrike" spc="-1" dirty="0">
                <a:solidFill>
                  <a:srgbClr val="000000"/>
                </a:solidFill>
                <a:latin typeface="Calibri"/>
                <a:ea typeface="DejaVu Sans"/>
              </a:rPr>
              <a:t>ΤΕΑ-ΙΣΘ ΝΠΙΔ  (ευρωπαϊκό, εθνικό)</a:t>
            </a:r>
            <a:endParaRPr lang="el-GR" sz="2000" b="0" strike="noStrike" spc="-1" dirty="0">
              <a:latin typeface="Arial"/>
            </a:endParaRPr>
          </a:p>
        </p:txBody>
      </p:sp>
      <p:sp>
        <p:nvSpPr>
          <p:cNvPr id="7" name="CustomShape 4"/>
          <p:cNvSpPr/>
          <p:nvPr/>
        </p:nvSpPr>
        <p:spPr>
          <a:xfrm rot="10885200" flipH="1">
            <a:off x="2705526" y="4946391"/>
            <a:ext cx="427320" cy="46800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8" name="CustomShape 5"/>
          <p:cNvSpPr/>
          <p:nvPr/>
        </p:nvSpPr>
        <p:spPr>
          <a:xfrm>
            <a:off x="3131840" y="4581128"/>
            <a:ext cx="5579080" cy="1715040"/>
          </a:xfrm>
          <a:prstGeom prst="rect">
            <a:avLst/>
          </a:prstGeom>
          <a:solidFill>
            <a:srgbClr val="FFFFFF"/>
          </a:solidFill>
          <a:ln w="648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700"/>
              </a:spcBef>
            </a:pPr>
            <a:endParaRPr lang="el-GR" sz="1800" b="0" strike="noStrike" spc="-1" dirty="0">
              <a:latin typeface="Arial"/>
            </a:endParaRPr>
          </a:p>
          <a:p>
            <a:pPr algn="just">
              <a:lnSpc>
                <a:spcPct val="100000"/>
              </a:lnSpc>
            </a:pPr>
            <a:r>
              <a:rPr lang="el-GR" sz="1800" b="1" strike="noStrike" spc="-1" dirty="0">
                <a:solidFill>
                  <a:srgbClr val="000000"/>
                </a:solidFill>
                <a:latin typeface="Arial"/>
                <a:ea typeface="Microsoft YaHei"/>
              </a:rPr>
              <a:t>Διασφαλίζει χρηστή διοίκηση,  διαφάνεια και ανταποδοτικότητα των εισφορών</a:t>
            </a:r>
            <a:r>
              <a:rPr lang="el-GR" sz="1800" b="0" strike="noStrike" spc="-1" dirty="0">
                <a:solidFill>
                  <a:srgbClr val="000000"/>
                </a:solidFill>
                <a:latin typeface="Arial"/>
                <a:ea typeface="Microsoft YaHei"/>
              </a:rPr>
              <a:t> και άρα  εξασφαλίζει ταυτόχρονα και την προάσπιση των δικαιωμάτων και συμφερόντων των ασφαλισμένων και συνταξιούχων.</a:t>
            </a:r>
            <a:endParaRPr lang="el-GR" sz="1800" b="0" strike="noStrike" spc="-1" dirty="0">
              <a:latin typeface="Arial"/>
            </a:endParaRPr>
          </a:p>
          <a:p>
            <a:pPr algn="just">
              <a:lnSpc>
                <a:spcPct val="115000"/>
              </a:lnSpc>
            </a:pPr>
            <a:endParaRPr lang="el-GR" sz="18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a:xfrm>
            <a:off x="4528610" y="6309320"/>
            <a:ext cx="4368392" cy="365125"/>
          </a:xfrm>
        </p:spPr>
        <p:txBody>
          <a:bodyPr/>
          <a:lstStyle/>
          <a:p>
            <a:r>
              <a:rPr lang="el-GR" dirty="0"/>
              <a:t>ΤΕΑ-ΙΣΘ 2017-2023</a:t>
            </a:r>
          </a:p>
        </p:txBody>
      </p:sp>
      <p:grpSp>
        <p:nvGrpSpPr>
          <p:cNvPr id="13" name="12 - Ομάδα"/>
          <p:cNvGrpSpPr/>
          <p:nvPr/>
        </p:nvGrpSpPr>
        <p:grpSpPr>
          <a:xfrm>
            <a:off x="251520" y="0"/>
            <a:ext cx="8424936" cy="6021288"/>
            <a:chOff x="216360" y="1166040"/>
            <a:chExt cx="9439964" cy="5543280"/>
          </a:xfrm>
        </p:grpSpPr>
        <p:sp>
          <p:nvSpPr>
            <p:cNvPr id="14" name="CustomShape 2"/>
            <p:cNvSpPr/>
            <p:nvPr/>
          </p:nvSpPr>
          <p:spPr>
            <a:xfrm>
              <a:off x="2592360" y="2390040"/>
              <a:ext cx="4751280" cy="2729520"/>
            </a:xfrm>
            <a:prstGeom prst="ellipse">
              <a:avLst/>
            </a:prstGeom>
            <a:solidFill>
              <a:schemeClr val="accent1"/>
            </a:solidFill>
            <a:ln w="12600">
              <a:solidFill>
                <a:srgbClr val="0066CC"/>
              </a:solidFill>
              <a:round/>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2200" b="1" u="sng" strike="noStrike" spc="-1" dirty="0">
                  <a:solidFill>
                    <a:srgbClr val="FFFFFF"/>
                  </a:solidFill>
                  <a:uFillTx/>
                  <a:latin typeface="Calibri"/>
                  <a:ea typeface="DejaVu Sans"/>
                </a:rPr>
                <a:t>Προοπτική ΤΕΑ-ΙΣΘ:</a:t>
              </a:r>
              <a:endParaRPr lang="el-GR" sz="2200" b="0" strike="noStrike" spc="-1" dirty="0">
                <a:latin typeface="Arial"/>
              </a:endParaRPr>
            </a:p>
            <a:p>
              <a:pPr algn="ctr">
                <a:lnSpc>
                  <a:spcPct val="100000"/>
                </a:lnSpc>
              </a:pPr>
              <a:r>
                <a:rPr lang="el-GR" sz="2200" b="1" strike="noStrike" spc="-1" dirty="0">
                  <a:solidFill>
                    <a:srgbClr val="FFFFFF"/>
                  </a:solidFill>
                  <a:latin typeface="Calibri"/>
                  <a:ea typeface="DejaVu Sans"/>
                </a:rPr>
                <a:t>να αποτελέσει την </a:t>
              </a:r>
              <a:r>
                <a:rPr lang="el-GR" sz="2200" b="1" i="1" strike="noStrike" spc="-1" dirty="0">
                  <a:solidFill>
                    <a:srgbClr val="FFFFFF"/>
                  </a:solidFill>
                  <a:latin typeface="Calibri"/>
                  <a:ea typeface="DejaVu Sans"/>
                </a:rPr>
                <a:t>Διέξοδο – Πυλώνα εμπιστοσύνης </a:t>
              </a:r>
              <a:r>
                <a:rPr lang="el-GR" sz="2200" b="1" strike="noStrike" spc="-1" dirty="0">
                  <a:solidFill>
                    <a:srgbClr val="FFFFFF"/>
                  </a:solidFill>
                  <a:latin typeface="Calibri"/>
                  <a:ea typeface="DejaVu Sans"/>
                </a:rPr>
                <a:t>-   για χιλιάδες υγειονομικούς </a:t>
              </a:r>
              <a:endParaRPr lang="el-GR" sz="2200" b="0" strike="noStrike" spc="-1" dirty="0">
                <a:latin typeface="Arial"/>
              </a:endParaRPr>
            </a:p>
            <a:p>
              <a:pPr algn="ctr">
                <a:lnSpc>
                  <a:spcPct val="100000"/>
                </a:lnSpc>
              </a:pPr>
              <a:endParaRPr lang="el-GR" sz="1800" b="0" strike="noStrike" spc="-1" dirty="0">
                <a:latin typeface="Arial"/>
              </a:endParaRPr>
            </a:p>
          </p:txBody>
        </p:sp>
        <p:sp>
          <p:nvSpPr>
            <p:cNvPr id="15" name="CustomShape 3"/>
            <p:cNvSpPr/>
            <p:nvPr/>
          </p:nvSpPr>
          <p:spPr>
            <a:xfrm rot="16242600" flipH="1">
              <a:off x="4789440" y="1997280"/>
              <a:ext cx="396000" cy="46872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16" name="CustomShape 4"/>
            <p:cNvSpPr/>
            <p:nvPr/>
          </p:nvSpPr>
          <p:spPr>
            <a:xfrm>
              <a:off x="3600360" y="1166040"/>
              <a:ext cx="2733480" cy="79128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1400" b="1" strike="noStrike" spc="-1" dirty="0">
                  <a:solidFill>
                    <a:srgbClr val="000000"/>
                  </a:solidFill>
                  <a:latin typeface="Calibri"/>
                  <a:ea typeface="DejaVu Sans"/>
                </a:rPr>
                <a:t>Νομικό πλαίσιο του ΤΕΑ –ΙΣΘ ΝΠΙΔ   (ευρωπαϊκό, εθνικό)</a:t>
              </a:r>
              <a:endParaRPr lang="el-GR" sz="1400" b="0" strike="noStrike" spc="-1" dirty="0">
                <a:latin typeface="Arial"/>
              </a:endParaRPr>
            </a:p>
          </p:txBody>
        </p:sp>
        <p:sp>
          <p:nvSpPr>
            <p:cNvPr id="17" name="CustomShape 5"/>
            <p:cNvSpPr/>
            <p:nvPr/>
          </p:nvSpPr>
          <p:spPr>
            <a:xfrm rot="21518400" flipH="1">
              <a:off x="7462800" y="3474000"/>
              <a:ext cx="353520" cy="46764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18" name="CustomShape 6"/>
            <p:cNvSpPr/>
            <p:nvPr/>
          </p:nvSpPr>
          <p:spPr>
            <a:xfrm>
              <a:off x="7920360" y="2822040"/>
              <a:ext cx="1735964" cy="179928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1400" b="1" strike="noStrike" spc="-1" dirty="0">
                  <a:solidFill>
                    <a:srgbClr val="000000"/>
                  </a:solidFill>
                  <a:latin typeface="Calibri"/>
                  <a:ea typeface="Microsoft YaHei"/>
                </a:rPr>
                <a:t>ΤΕΑ </a:t>
              </a:r>
              <a:r>
                <a:rPr lang="en-US" sz="1400" b="1" strike="noStrike" spc="-1" dirty="0">
                  <a:solidFill>
                    <a:srgbClr val="000000"/>
                  </a:solidFill>
                  <a:latin typeface="Calibri"/>
                  <a:ea typeface="Microsoft YaHei"/>
                </a:rPr>
                <a:t>: </a:t>
              </a:r>
              <a:r>
                <a:rPr lang="el-GR" sz="1400" b="1" strike="noStrike" spc="-1" dirty="0">
                  <a:solidFill>
                    <a:srgbClr val="000000"/>
                  </a:solidFill>
                  <a:latin typeface="Calibri"/>
                  <a:ea typeface="Microsoft YaHei"/>
                </a:rPr>
                <a:t>Καταξιωμένος θεσμός παγκοσμίως</a:t>
              </a:r>
              <a:endParaRPr lang="el-GR" sz="1400" b="0" strike="noStrike" spc="-1" dirty="0">
                <a:latin typeface="Arial"/>
              </a:endParaRPr>
            </a:p>
          </p:txBody>
        </p:sp>
        <p:sp>
          <p:nvSpPr>
            <p:cNvPr id="19" name="CustomShape 7"/>
            <p:cNvSpPr/>
            <p:nvPr/>
          </p:nvSpPr>
          <p:spPr>
            <a:xfrm rot="5512800" flipH="1">
              <a:off x="4749120" y="5163840"/>
              <a:ext cx="387000" cy="46944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20" name="CustomShape 8"/>
            <p:cNvSpPr/>
            <p:nvPr/>
          </p:nvSpPr>
          <p:spPr>
            <a:xfrm>
              <a:off x="3502440" y="5652000"/>
              <a:ext cx="2761200" cy="105732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90000"/>
                </a:lnSpc>
                <a:spcAft>
                  <a:spcPts val="490"/>
                </a:spcAft>
              </a:pPr>
              <a:endParaRPr lang="el-GR" sz="1800" b="0" strike="noStrike" spc="-1" dirty="0">
                <a:latin typeface="Arial"/>
              </a:endParaRPr>
            </a:p>
            <a:p>
              <a:pPr algn="ctr">
                <a:lnSpc>
                  <a:spcPct val="100000"/>
                </a:lnSpc>
              </a:pPr>
              <a:r>
                <a:rPr lang="el-GR" sz="1400" b="1" strike="noStrike" spc="-1" dirty="0">
                  <a:solidFill>
                    <a:srgbClr val="000000"/>
                  </a:solidFill>
                  <a:latin typeface="Calibri"/>
                  <a:ea typeface="DejaVu Sans"/>
                </a:rPr>
                <a:t>Αυτοδιοίκητο του ΤΕΑ-ΙΣΘ ΝΠΙΔ, υπό την εποπτεία του κράτους</a:t>
              </a:r>
              <a:br>
                <a:rPr dirty="0"/>
              </a:br>
              <a:endParaRPr lang="el-GR" sz="1400" b="0" strike="noStrike" spc="-1" dirty="0">
                <a:latin typeface="Arial"/>
              </a:endParaRPr>
            </a:p>
          </p:txBody>
        </p:sp>
        <p:sp>
          <p:nvSpPr>
            <p:cNvPr id="21" name="CustomShape 9"/>
            <p:cNvSpPr/>
            <p:nvPr/>
          </p:nvSpPr>
          <p:spPr>
            <a:xfrm rot="10885200" flipH="1">
              <a:off x="2094840" y="3548160"/>
              <a:ext cx="427680" cy="468360"/>
            </a:xfrm>
            <a:prstGeom prst="rightArrow">
              <a:avLst>
                <a:gd name="adj1" fmla="val 60000"/>
                <a:gd name="adj2" fmla="val 50000"/>
              </a:avLst>
            </a:prstGeom>
            <a:solidFill>
              <a:schemeClr val="bg1">
                <a:lumMod val="65000"/>
              </a:schemeClr>
            </a:solidFill>
            <a:ln>
              <a:noFill/>
            </a:ln>
            <a:effectLst>
              <a:outerShdw blurRad="107950" dist="12700" dir="5400000" algn="ctr" rotWithShape="0">
                <a:srgbClr val="000000"/>
              </a:outerShdw>
            </a:effectLst>
            <a:scene3d>
              <a:camera prst="orthographicFront">
                <a:rot lat="0" lon="0" rev="0"/>
              </a:camera>
              <a:lightRig rig="balanced" dir="t">
                <a:rot lat="0" lon="0" rev="870000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sp>
        <p:sp>
          <p:nvSpPr>
            <p:cNvPr id="22" name="CustomShape 10"/>
            <p:cNvSpPr/>
            <p:nvPr/>
          </p:nvSpPr>
          <p:spPr>
            <a:xfrm>
              <a:off x="216360" y="2894040"/>
              <a:ext cx="1655280" cy="1799280"/>
            </a:xfrm>
            <a:prstGeom prst="ellipse">
              <a:avLst/>
            </a:prstGeom>
            <a:solidFill>
              <a:srgbClr val="EAF0F6"/>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lstStyle/>
            <a:p>
              <a:pPr algn="ctr">
                <a:lnSpc>
                  <a:spcPct val="100000"/>
                </a:lnSpc>
              </a:pPr>
              <a:r>
                <a:rPr lang="el-GR" sz="1400" b="1" strike="noStrike" spc="-1" dirty="0">
                  <a:solidFill>
                    <a:srgbClr val="000000"/>
                  </a:solidFill>
                  <a:latin typeface="Calibri"/>
                  <a:ea typeface="DejaVu Sans"/>
                </a:rPr>
                <a:t>Τεράστια προβλήματα της Κοινωνικής Ασφάλισης στην χώρα μας</a:t>
              </a:r>
              <a:endParaRPr lang="el-GR" sz="1400" b="0" strike="noStrike" spc="-1" dirty="0">
                <a:latin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pPr algn="ctr">
              <a:lnSpc>
                <a:spcPct val="100000"/>
              </a:lnSpc>
              <a:spcBef>
                <a:spcPts val="601"/>
              </a:spcBef>
              <a:spcAft>
                <a:spcPts val="601"/>
              </a:spcAft>
            </a:pPr>
            <a:r>
              <a:rPr lang="el-GR" sz="2400" i="1" spc="-1" dirty="0">
                <a:solidFill>
                  <a:srgbClr val="000000"/>
                </a:solidFill>
                <a:latin typeface="Calibri"/>
                <a:ea typeface="DejaVu Sans"/>
              </a:rPr>
              <a:t>Πρόεδρος Διοικητικού συμβουλίου ΤΕΑ-ΙΣΘ ΝΠΙΔ, </a:t>
            </a:r>
            <a:endParaRPr lang="el-GR" sz="2400" spc="-1" dirty="0">
              <a:latin typeface="Arial"/>
            </a:endParaRPr>
          </a:p>
          <a:p>
            <a:pPr algn="ctr">
              <a:lnSpc>
                <a:spcPct val="100000"/>
              </a:lnSpc>
              <a:spcBef>
                <a:spcPts val="601"/>
              </a:spcBef>
              <a:spcAft>
                <a:spcPts val="601"/>
              </a:spcAft>
            </a:pPr>
            <a:r>
              <a:rPr lang="el-GR" sz="2400" i="1" spc="-1" dirty="0">
                <a:solidFill>
                  <a:srgbClr val="000000"/>
                </a:solidFill>
                <a:latin typeface="Calibri"/>
                <a:ea typeface="DejaVu Sans"/>
              </a:rPr>
              <a:t>Ιωάννης Μέγας</a:t>
            </a:r>
            <a:r>
              <a:rPr lang="el-GR" sz="2400" i="1" spc="-1" dirty="0">
                <a:solidFill>
                  <a:srgbClr val="000000"/>
                </a:solidFill>
                <a:latin typeface="Arial"/>
                <a:ea typeface="DejaVu Sans"/>
              </a:rPr>
              <a:t> </a:t>
            </a:r>
            <a:endParaRPr lang="el-GR" dirty="0"/>
          </a:p>
        </p:txBody>
      </p:sp>
      <p:sp>
        <p:nvSpPr>
          <p:cNvPr id="4" name="CustomShape 1"/>
          <p:cNvSpPr>
            <a:spLocks noGrp="1"/>
          </p:cNvSpPr>
          <p:nvPr>
            <p:ph type="ctrTitle"/>
          </p:nvPr>
        </p:nvSpPr>
        <p:spPr>
          <a:xfrm>
            <a:off x="685800" y="332656"/>
            <a:ext cx="7772400" cy="388843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spcBef>
                <a:spcPts val="601"/>
              </a:spcBef>
              <a:spcAft>
                <a:spcPts val="601"/>
              </a:spcAft>
            </a:pPr>
            <a:endParaRPr lang="el-GR" sz="1800" b="0" strike="noStrike" spc="-1" dirty="0">
              <a:latin typeface="Arial"/>
            </a:endParaRPr>
          </a:p>
          <a:p>
            <a:pPr algn="ctr">
              <a:lnSpc>
                <a:spcPct val="100000"/>
              </a:lnSpc>
              <a:spcBef>
                <a:spcPts val="601"/>
              </a:spcBef>
              <a:spcAft>
                <a:spcPts val="601"/>
              </a:spcAft>
            </a:pPr>
            <a:r>
              <a:rPr lang="el-GR" sz="4400" b="1" strike="noStrike" spc="-1" dirty="0">
                <a:solidFill>
                  <a:srgbClr val="000000"/>
                </a:solidFill>
                <a:latin typeface="Arial"/>
                <a:ea typeface="DejaVu Sans"/>
              </a:rPr>
              <a:t>Όραμα και Προοπτική του </a:t>
            </a:r>
            <a:endParaRPr lang="el-GR" sz="4400" b="0" strike="noStrike" spc="-1" dirty="0">
              <a:latin typeface="Arial"/>
            </a:endParaRPr>
          </a:p>
          <a:p>
            <a:pPr algn="ctr">
              <a:lnSpc>
                <a:spcPct val="100000"/>
              </a:lnSpc>
              <a:spcBef>
                <a:spcPts val="601"/>
              </a:spcBef>
              <a:spcAft>
                <a:spcPts val="601"/>
              </a:spcAft>
            </a:pPr>
            <a:r>
              <a:rPr lang="el-GR" sz="4400" b="1" strike="noStrike" spc="-1" dirty="0">
                <a:solidFill>
                  <a:srgbClr val="000000"/>
                </a:solidFill>
                <a:latin typeface="Arial"/>
                <a:ea typeface="DejaVu Sans"/>
              </a:rPr>
              <a:t>ΤΕΑ-ΙΣΘ ΝΠΙΔ:</a:t>
            </a:r>
            <a:endParaRPr lang="el-GR" sz="4400" b="0" strike="noStrike" spc="-1" dirty="0">
              <a:latin typeface="Arial"/>
            </a:endParaRPr>
          </a:p>
          <a:p>
            <a:pPr algn="ctr">
              <a:lnSpc>
                <a:spcPct val="100000"/>
              </a:lnSpc>
              <a:spcBef>
                <a:spcPts val="601"/>
              </a:spcBef>
              <a:spcAft>
                <a:spcPts val="601"/>
              </a:spcAft>
            </a:pPr>
            <a:r>
              <a:rPr lang="el-GR" sz="2800" b="1" strike="noStrike" spc="-1" dirty="0">
                <a:solidFill>
                  <a:srgbClr val="000000"/>
                </a:solidFill>
                <a:latin typeface="Calibri"/>
                <a:ea typeface="DejaVu Sans"/>
              </a:rPr>
              <a:t>« Η κεφαλαιοποίηση των κόπων μας – Το μέλλον στα χέρια μας »</a:t>
            </a:r>
            <a:br>
              <a:rPr lang="el-GR" sz="2800" b="1" strike="noStrike" spc="-1" dirty="0">
                <a:solidFill>
                  <a:srgbClr val="000000"/>
                </a:solidFill>
                <a:latin typeface="Calibri"/>
                <a:ea typeface="DejaVu Sans"/>
              </a:rPr>
            </a:br>
            <a:endParaRPr lang="el-GR" sz="28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F7710CB-5835-6243-AF69-6DA3D3CACA9E}"/>
              </a:ext>
            </a:extLst>
          </p:cNvPr>
          <p:cNvSpPr>
            <a:spLocks noGrp="1"/>
          </p:cNvSpPr>
          <p:nvPr>
            <p:ph idx="1"/>
          </p:nvPr>
        </p:nvSpPr>
        <p:spPr/>
        <p:txBody>
          <a:bodyPr/>
          <a:lstStyle/>
          <a:p>
            <a:r>
              <a:rPr lang="el-GR" dirty="0">
                <a:solidFill>
                  <a:schemeClr val="accent1">
                    <a:lumMod val="50000"/>
                  </a:schemeClr>
                </a:solidFill>
              </a:rPr>
              <a:t>Το πρώτο και μοναδικό Ταμείο στο οποίο έχουν δικαίωμα να ενταχθούν υγειονομικοί από όλη την </a:t>
            </a:r>
            <a:r>
              <a:rPr lang="el-GR" dirty="0" err="1">
                <a:solidFill>
                  <a:schemeClr val="accent1">
                    <a:lumMod val="50000"/>
                  </a:schemeClr>
                </a:solidFill>
              </a:rPr>
              <a:t>Ελλαδα</a:t>
            </a:r>
            <a:r>
              <a:rPr lang="el-GR" dirty="0">
                <a:solidFill>
                  <a:schemeClr val="accent1">
                    <a:lumMod val="50000"/>
                  </a:schemeClr>
                </a:solidFill>
              </a:rPr>
              <a:t> (ιατροί, οδοντίατροι, κτηνίατροι και φαρμακοποιοί) από όλη την Ελλάδα</a:t>
            </a:r>
          </a:p>
          <a:p>
            <a:r>
              <a:rPr lang="el-GR" dirty="0">
                <a:solidFill>
                  <a:schemeClr val="accent1">
                    <a:lumMod val="50000"/>
                  </a:schemeClr>
                </a:solidFill>
              </a:rPr>
              <a:t>Απευθύνεται σε μισθωτούς, </a:t>
            </a:r>
            <a:r>
              <a:rPr lang="el-GR" dirty="0" err="1">
                <a:solidFill>
                  <a:schemeClr val="accent1">
                    <a:lumMod val="50000"/>
                  </a:schemeClr>
                </a:solidFill>
              </a:rPr>
              <a:t>ελέυθερους</a:t>
            </a:r>
            <a:r>
              <a:rPr lang="el-GR" dirty="0">
                <a:solidFill>
                  <a:schemeClr val="accent1">
                    <a:lumMod val="50000"/>
                  </a:schemeClr>
                </a:solidFill>
              </a:rPr>
              <a:t> επαγγελματίες και επιχειρήσεις.</a:t>
            </a:r>
          </a:p>
        </p:txBody>
      </p:sp>
      <p:sp>
        <p:nvSpPr>
          <p:cNvPr id="3" name="Θέση υποσέλιδου 2">
            <a:extLst>
              <a:ext uri="{FF2B5EF4-FFF2-40B4-BE49-F238E27FC236}">
                <a16:creationId xmlns:a16="http://schemas.microsoft.com/office/drawing/2014/main" id="{C8FB991A-9471-A279-AA93-BE93F122750B}"/>
              </a:ext>
            </a:extLst>
          </p:cNvPr>
          <p:cNvSpPr>
            <a:spLocks noGrp="1"/>
          </p:cNvSpPr>
          <p:nvPr>
            <p:ph type="ftr" sz="quarter" idx="11"/>
          </p:nvPr>
        </p:nvSpPr>
        <p:spPr>
          <a:xfrm>
            <a:off x="6444208" y="6198765"/>
            <a:ext cx="2350681" cy="365125"/>
          </a:xfrm>
        </p:spPr>
        <p:txBody>
          <a:bodyPr/>
          <a:lstStyle/>
          <a:p>
            <a:r>
              <a:rPr lang="el-GR" dirty="0"/>
              <a:t>ΤΕΑ-ΙΣΘ 2017-2023</a:t>
            </a:r>
          </a:p>
        </p:txBody>
      </p:sp>
      <p:sp>
        <p:nvSpPr>
          <p:cNvPr id="4" name="Τίτλος 3">
            <a:extLst>
              <a:ext uri="{FF2B5EF4-FFF2-40B4-BE49-F238E27FC236}">
                <a16:creationId xmlns:a16="http://schemas.microsoft.com/office/drawing/2014/main" id="{76622788-9EC1-34A1-7B29-A0FACC01A234}"/>
              </a:ext>
            </a:extLst>
          </p:cNvPr>
          <p:cNvSpPr>
            <a:spLocks noGrp="1"/>
          </p:cNvSpPr>
          <p:nvPr>
            <p:ph type="title"/>
          </p:nvPr>
        </p:nvSpPr>
        <p:spPr/>
        <p:txBody>
          <a:bodyPr/>
          <a:lstStyle/>
          <a:p>
            <a:pPr algn="ctr"/>
            <a:r>
              <a:rPr lang="el-GR" dirty="0">
                <a:solidFill>
                  <a:schemeClr val="accent1">
                    <a:lumMod val="50000"/>
                  </a:schemeClr>
                </a:solidFill>
              </a:rPr>
              <a:t>Το ΤΕΑ- ΙΣΘ σήμερα</a:t>
            </a:r>
          </a:p>
        </p:txBody>
      </p:sp>
    </p:spTree>
    <p:extLst>
      <p:ext uri="{BB962C8B-B14F-4D97-AF65-F5344CB8AC3E}">
        <p14:creationId xmlns:p14="http://schemas.microsoft.com/office/powerpoint/2010/main" val="307495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1213AD-74E2-28BE-E1A1-C5C288EEB7FA}"/>
              </a:ext>
            </a:extLst>
          </p:cNvPr>
          <p:cNvSpPr>
            <a:spLocks noGrp="1"/>
          </p:cNvSpPr>
          <p:nvPr>
            <p:ph type="title"/>
          </p:nvPr>
        </p:nvSpPr>
        <p:spPr/>
        <p:txBody>
          <a:bodyPr/>
          <a:lstStyle/>
          <a:p>
            <a:pPr algn="ctr"/>
            <a:r>
              <a:rPr lang="el-GR" dirty="0">
                <a:solidFill>
                  <a:schemeClr val="accent1">
                    <a:lumMod val="50000"/>
                  </a:schemeClr>
                </a:solidFill>
              </a:rPr>
              <a:t>Το ταμείο μας σήμερ</a:t>
            </a:r>
            <a:r>
              <a:rPr lang="el-GR" dirty="0"/>
              <a:t>α</a:t>
            </a:r>
          </a:p>
        </p:txBody>
      </p:sp>
      <p:sp>
        <p:nvSpPr>
          <p:cNvPr id="3" name="Θέση κειμένου 2">
            <a:extLst>
              <a:ext uri="{FF2B5EF4-FFF2-40B4-BE49-F238E27FC236}">
                <a16:creationId xmlns:a16="http://schemas.microsoft.com/office/drawing/2014/main" id="{E29CD78D-5EA6-0065-7311-8C1965166891}"/>
              </a:ext>
            </a:extLst>
          </p:cNvPr>
          <p:cNvSpPr>
            <a:spLocks noGrp="1"/>
          </p:cNvSpPr>
          <p:nvPr>
            <p:ph type="body" idx="1"/>
          </p:nvPr>
        </p:nvSpPr>
        <p:spPr>
          <a:xfrm>
            <a:off x="457200" y="5410200"/>
            <a:ext cx="4114800" cy="45719"/>
          </a:xfrm>
        </p:spPr>
        <p:txBody>
          <a:bodyPr>
            <a:normAutofit fontScale="25000" lnSpcReduction="20000"/>
          </a:bodyPr>
          <a:lstStyle/>
          <a:p>
            <a:endParaRPr lang="el-GR" dirty="0"/>
          </a:p>
        </p:txBody>
      </p:sp>
      <p:sp>
        <p:nvSpPr>
          <p:cNvPr id="4" name="Θέση κειμένου 3">
            <a:extLst>
              <a:ext uri="{FF2B5EF4-FFF2-40B4-BE49-F238E27FC236}">
                <a16:creationId xmlns:a16="http://schemas.microsoft.com/office/drawing/2014/main" id="{E0C8E636-3E38-0AC3-494B-E3101BD5998E}"/>
              </a:ext>
            </a:extLst>
          </p:cNvPr>
          <p:cNvSpPr>
            <a:spLocks noGrp="1"/>
          </p:cNvSpPr>
          <p:nvPr>
            <p:ph type="body" sz="half" idx="3"/>
          </p:nvPr>
        </p:nvSpPr>
        <p:spPr>
          <a:xfrm flipV="1">
            <a:off x="4632939" y="5399881"/>
            <a:ext cx="4041775" cy="67621"/>
          </a:xfrm>
        </p:spPr>
        <p:txBody>
          <a:bodyPr>
            <a:normAutofit fontScale="25000" lnSpcReduction="20000"/>
          </a:bodyPr>
          <a:lstStyle/>
          <a:p>
            <a:endParaRPr lang="el-GR" dirty="0"/>
          </a:p>
        </p:txBody>
      </p:sp>
      <p:sp>
        <p:nvSpPr>
          <p:cNvPr id="5" name="Θέση περιεχομένου 4">
            <a:extLst>
              <a:ext uri="{FF2B5EF4-FFF2-40B4-BE49-F238E27FC236}">
                <a16:creationId xmlns:a16="http://schemas.microsoft.com/office/drawing/2014/main" id="{5F4E0ED8-85AB-DC78-4E9C-365D1A512FD6}"/>
              </a:ext>
            </a:extLst>
          </p:cNvPr>
          <p:cNvSpPr>
            <a:spLocks noGrp="1"/>
          </p:cNvSpPr>
          <p:nvPr>
            <p:ph sz="quarter" idx="2"/>
          </p:nvPr>
        </p:nvSpPr>
        <p:spPr>
          <a:xfrm>
            <a:off x="457200" y="1458118"/>
            <a:ext cx="4040188" cy="3941763"/>
          </a:xfrm>
        </p:spPr>
        <p:txBody>
          <a:bodyPr/>
          <a:lstStyle/>
          <a:p>
            <a:r>
              <a:rPr lang="el-GR" dirty="0"/>
              <a:t>2017</a:t>
            </a:r>
          </a:p>
          <a:p>
            <a:r>
              <a:rPr lang="el-GR" dirty="0"/>
              <a:t>2018</a:t>
            </a:r>
          </a:p>
          <a:p>
            <a:r>
              <a:rPr lang="el-GR" dirty="0"/>
              <a:t>2019</a:t>
            </a:r>
          </a:p>
          <a:p>
            <a:r>
              <a:rPr lang="el-GR" dirty="0"/>
              <a:t>2020</a:t>
            </a:r>
          </a:p>
          <a:p>
            <a:r>
              <a:rPr lang="el-GR" dirty="0"/>
              <a:t>2021</a:t>
            </a:r>
          </a:p>
          <a:p>
            <a:r>
              <a:rPr lang="el-GR" dirty="0"/>
              <a:t>2022</a:t>
            </a:r>
          </a:p>
          <a:p>
            <a:r>
              <a:rPr lang="el-GR" dirty="0"/>
              <a:t>2023</a:t>
            </a:r>
          </a:p>
        </p:txBody>
      </p:sp>
      <p:sp>
        <p:nvSpPr>
          <p:cNvPr id="6" name="Θέση περιεχομένου 5">
            <a:extLst>
              <a:ext uri="{FF2B5EF4-FFF2-40B4-BE49-F238E27FC236}">
                <a16:creationId xmlns:a16="http://schemas.microsoft.com/office/drawing/2014/main" id="{20B56D6C-410A-5AFD-F7C9-9AE68D85DB82}"/>
              </a:ext>
            </a:extLst>
          </p:cNvPr>
          <p:cNvSpPr>
            <a:spLocks noGrp="1"/>
          </p:cNvSpPr>
          <p:nvPr>
            <p:ph sz="quarter" idx="4"/>
          </p:nvPr>
        </p:nvSpPr>
        <p:spPr>
          <a:xfrm>
            <a:off x="4645025" y="1556792"/>
            <a:ext cx="4041775" cy="3829265"/>
          </a:xfrm>
        </p:spPr>
        <p:txBody>
          <a:bodyPr/>
          <a:lstStyle/>
          <a:p>
            <a:r>
              <a:rPr lang="el-GR" dirty="0"/>
              <a:t>108</a:t>
            </a:r>
          </a:p>
          <a:p>
            <a:r>
              <a:rPr lang="el-GR" dirty="0"/>
              <a:t>312</a:t>
            </a:r>
          </a:p>
          <a:p>
            <a:r>
              <a:rPr lang="el-GR" dirty="0"/>
              <a:t>602</a:t>
            </a:r>
          </a:p>
          <a:p>
            <a:r>
              <a:rPr lang="el-GR" dirty="0"/>
              <a:t>777</a:t>
            </a:r>
          </a:p>
          <a:p>
            <a:r>
              <a:rPr lang="el-GR" dirty="0"/>
              <a:t>1004</a:t>
            </a:r>
          </a:p>
          <a:p>
            <a:r>
              <a:rPr lang="el-GR" dirty="0"/>
              <a:t>1197</a:t>
            </a:r>
          </a:p>
          <a:p>
            <a:r>
              <a:rPr lang="el-GR" dirty="0"/>
              <a:t>1320</a:t>
            </a:r>
          </a:p>
        </p:txBody>
      </p:sp>
      <p:sp>
        <p:nvSpPr>
          <p:cNvPr id="7" name="Θέση υποσέλιδου 6">
            <a:extLst>
              <a:ext uri="{FF2B5EF4-FFF2-40B4-BE49-F238E27FC236}">
                <a16:creationId xmlns:a16="http://schemas.microsoft.com/office/drawing/2014/main" id="{D6B85702-600C-BF92-C934-EC5F424069A2}"/>
              </a:ext>
            </a:extLst>
          </p:cNvPr>
          <p:cNvSpPr>
            <a:spLocks noGrp="1"/>
          </p:cNvSpPr>
          <p:nvPr>
            <p:ph type="ftr" sz="quarter" idx="11"/>
          </p:nvPr>
        </p:nvSpPr>
        <p:spPr>
          <a:xfrm>
            <a:off x="6588224" y="6402387"/>
            <a:ext cx="2350681" cy="365125"/>
          </a:xfrm>
        </p:spPr>
        <p:txBody>
          <a:bodyPr/>
          <a:lstStyle/>
          <a:p>
            <a:r>
              <a:rPr lang="el-GR" dirty="0"/>
              <a:t>ΤΕΑ-ΙΣΘ 2017-2023</a:t>
            </a:r>
          </a:p>
        </p:txBody>
      </p:sp>
    </p:spTree>
    <p:extLst>
      <p:ext uri="{BB962C8B-B14F-4D97-AF65-F5344CB8AC3E}">
        <p14:creationId xmlns:p14="http://schemas.microsoft.com/office/powerpoint/2010/main" val="154422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B6C9-1373-2F17-2CB2-37928B9B1057}"/>
              </a:ext>
            </a:extLst>
          </p:cNvPr>
          <p:cNvSpPr>
            <a:spLocks noGrp="1"/>
          </p:cNvSpPr>
          <p:nvPr>
            <p:ph type="title"/>
          </p:nvPr>
        </p:nvSpPr>
        <p:spPr/>
        <p:txBody>
          <a:bodyPr/>
          <a:lstStyle/>
          <a:p>
            <a:pPr algn="ctr"/>
            <a:r>
              <a:rPr lang="el-GR" dirty="0">
                <a:solidFill>
                  <a:schemeClr val="accent1">
                    <a:lumMod val="50000"/>
                  </a:schemeClr>
                </a:solidFill>
              </a:rPr>
              <a:t>Αποθεματικό ταμείου</a:t>
            </a:r>
          </a:p>
        </p:txBody>
      </p:sp>
      <p:sp>
        <p:nvSpPr>
          <p:cNvPr id="15" name="Θέση κειμένου 14">
            <a:extLst>
              <a:ext uri="{FF2B5EF4-FFF2-40B4-BE49-F238E27FC236}">
                <a16:creationId xmlns:a16="http://schemas.microsoft.com/office/drawing/2014/main" id="{570BD37C-DE47-B78F-997F-9E3BEB6FFEC9}"/>
              </a:ext>
            </a:extLst>
          </p:cNvPr>
          <p:cNvSpPr>
            <a:spLocks noGrp="1"/>
          </p:cNvSpPr>
          <p:nvPr>
            <p:ph type="body" idx="1"/>
          </p:nvPr>
        </p:nvSpPr>
        <p:spPr/>
        <p:txBody>
          <a:bodyPr>
            <a:normAutofit lnSpcReduction="10000"/>
          </a:bodyPr>
          <a:lstStyle/>
          <a:p>
            <a:pPr algn="ctr"/>
            <a:r>
              <a:rPr lang="el-GR" dirty="0"/>
              <a:t>Σύνολο 18.000.000€</a:t>
            </a:r>
          </a:p>
        </p:txBody>
      </p:sp>
      <p:sp>
        <p:nvSpPr>
          <p:cNvPr id="16" name="Θέση κειμένου 15">
            <a:extLst>
              <a:ext uri="{FF2B5EF4-FFF2-40B4-BE49-F238E27FC236}">
                <a16:creationId xmlns:a16="http://schemas.microsoft.com/office/drawing/2014/main" id="{F27CB31B-AD71-97BD-0DDF-79B777AB248D}"/>
              </a:ext>
            </a:extLst>
          </p:cNvPr>
          <p:cNvSpPr>
            <a:spLocks noGrp="1"/>
          </p:cNvSpPr>
          <p:nvPr>
            <p:ph type="body" sz="half" idx="3"/>
          </p:nvPr>
        </p:nvSpPr>
        <p:spPr>
          <a:xfrm>
            <a:off x="4645025" y="5410200"/>
            <a:ext cx="4041775" cy="762000"/>
          </a:xfrm>
        </p:spPr>
        <p:txBody>
          <a:bodyPr>
            <a:normAutofit lnSpcReduction="10000"/>
          </a:bodyPr>
          <a:lstStyle/>
          <a:p>
            <a:r>
              <a:rPr lang="el-GR" dirty="0"/>
              <a:t> απόδοση </a:t>
            </a:r>
            <a:r>
              <a:rPr lang="el-GR" dirty="0" err="1"/>
              <a:t>διαχείρησης</a:t>
            </a:r>
            <a:r>
              <a:rPr lang="el-GR" dirty="0"/>
              <a:t> 2023 +3.70</a:t>
            </a:r>
          </a:p>
        </p:txBody>
      </p:sp>
      <p:sp>
        <p:nvSpPr>
          <p:cNvPr id="12" name="Θέση περιεχομένου 11">
            <a:extLst>
              <a:ext uri="{FF2B5EF4-FFF2-40B4-BE49-F238E27FC236}">
                <a16:creationId xmlns:a16="http://schemas.microsoft.com/office/drawing/2014/main" id="{23BFC092-DA98-F997-D105-3E61C5641887}"/>
              </a:ext>
            </a:extLst>
          </p:cNvPr>
          <p:cNvSpPr>
            <a:spLocks noGrp="1"/>
          </p:cNvSpPr>
          <p:nvPr>
            <p:ph sz="quarter" idx="2"/>
          </p:nvPr>
        </p:nvSpPr>
        <p:spPr/>
        <p:txBody>
          <a:bodyPr/>
          <a:lstStyle/>
          <a:p>
            <a:r>
              <a:rPr lang="el-GR" dirty="0"/>
              <a:t>2017</a:t>
            </a:r>
          </a:p>
          <a:p>
            <a:r>
              <a:rPr lang="el-GR" dirty="0"/>
              <a:t>2018</a:t>
            </a:r>
          </a:p>
          <a:p>
            <a:r>
              <a:rPr lang="el-GR" dirty="0"/>
              <a:t>2019</a:t>
            </a:r>
          </a:p>
          <a:p>
            <a:r>
              <a:rPr lang="el-GR" dirty="0"/>
              <a:t>2020</a:t>
            </a:r>
          </a:p>
          <a:p>
            <a:r>
              <a:rPr lang="el-GR" dirty="0"/>
              <a:t>2021</a:t>
            </a:r>
          </a:p>
          <a:p>
            <a:r>
              <a:rPr lang="el-GR" dirty="0"/>
              <a:t>2022</a:t>
            </a:r>
          </a:p>
          <a:p>
            <a:r>
              <a:rPr lang="el-GR" dirty="0"/>
              <a:t>2023</a:t>
            </a:r>
          </a:p>
        </p:txBody>
      </p:sp>
      <p:sp>
        <p:nvSpPr>
          <p:cNvPr id="13" name="Θέση περιεχομένου 12">
            <a:extLst>
              <a:ext uri="{FF2B5EF4-FFF2-40B4-BE49-F238E27FC236}">
                <a16:creationId xmlns:a16="http://schemas.microsoft.com/office/drawing/2014/main" id="{A83833DD-52E8-8836-63C4-8C84A0F62154}"/>
              </a:ext>
            </a:extLst>
          </p:cNvPr>
          <p:cNvSpPr>
            <a:spLocks noGrp="1"/>
          </p:cNvSpPr>
          <p:nvPr>
            <p:ph sz="quarter" idx="4"/>
          </p:nvPr>
        </p:nvSpPr>
        <p:spPr/>
        <p:txBody>
          <a:bodyPr/>
          <a:lstStyle/>
          <a:p>
            <a:endParaRPr lang="el-GR" dirty="0"/>
          </a:p>
          <a:p>
            <a:r>
              <a:rPr lang="el-GR" dirty="0"/>
              <a:t>1.285.992</a:t>
            </a:r>
          </a:p>
          <a:p>
            <a:r>
              <a:rPr lang="el-GR" dirty="0"/>
              <a:t>2.298.224</a:t>
            </a:r>
          </a:p>
          <a:p>
            <a:r>
              <a:rPr lang="el-GR" dirty="0"/>
              <a:t>3.007.674</a:t>
            </a:r>
          </a:p>
          <a:p>
            <a:r>
              <a:rPr lang="el-GR" dirty="0"/>
              <a:t>5.034.527</a:t>
            </a:r>
          </a:p>
          <a:p>
            <a:r>
              <a:rPr lang="el-GR" dirty="0"/>
              <a:t>5.782.038</a:t>
            </a:r>
          </a:p>
          <a:p>
            <a:r>
              <a:rPr lang="el-GR" dirty="0"/>
              <a:t>1.800.000(</a:t>
            </a:r>
            <a:r>
              <a:rPr lang="el-GR" dirty="0" err="1"/>
              <a:t>μεχρι</a:t>
            </a:r>
            <a:r>
              <a:rPr lang="el-GR" dirty="0"/>
              <a:t> 30.5.)</a:t>
            </a:r>
          </a:p>
        </p:txBody>
      </p:sp>
    </p:spTree>
    <p:extLst>
      <p:ext uri="{BB962C8B-B14F-4D97-AF65-F5344CB8AC3E}">
        <p14:creationId xmlns:p14="http://schemas.microsoft.com/office/powerpoint/2010/main" val="289911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A749EA-9E52-3237-E779-4706DE7D6DA5}"/>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EF1A94EF-AFE1-23BC-F147-DA491429451C}"/>
              </a:ext>
            </a:extLst>
          </p:cNvPr>
          <p:cNvSpPr>
            <a:spLocks noGrp="1"/>
          </p:cNvSpPr>
          <p:nvPr>
            <p:ph type="body" idx="2"/>
          </p:nvPr>
        </p:nvSpPr>
        <p:spPr/>
        <p:txBody>
          <a:bodyPr/>
          <a:lstStyle/>
          <a:p>
            <a:endParaRPr lang="el-GR"/>
          </a:p>
        </p:txBody>
      </p:sp>
      <p:sp>
        <p:nvSpPr>
          <p:cNvPr id="4" name="Θέση περιεχομένου 3">
            <a:extLst>
              <a:ext uri="{FF2B5EF4-FFF2-40B4-BE49-F238E27FC236}">
                <a16:creationId xmlns:a16="http://schemas.microsoft.com/office/drawing/2014/main" id="{610476BF-5FB5-E337-40F5-4F0C5DD2EB43}"/>
              </a:ext>
            </a:extLst>
          </p:cNvPr>
          <p:cNvSpPr>
            <a:spLocks noGrp="1"/>
          </p:cNvSpPr>
          <p:nvPr>
            <p:ph sz="half" idx="1"/>
          </p:nvPr>
        </p:nvSpPr>
        <p:spPr/>
        <p:txBody>
          <a:bodyPr>
            <a:normAutofit/>
          </a:bodyPr>
          <a:lstStyle/>
          <a:p>
            <a:r>
              <a:rPr lang="el-GR" b="1" dirty="0">
                <a:solidFill>
                  <a:schemeClr val="accent1"/>
                </a:solidFill>
              </a:rPr>
              <a:t>ΠΑΡΕΜΒΑΣΕΙΣ ΤΟΥ ΥΠΟΥΡΓΕΙΟΥ</a:t>
            </a:r>
          </a:p>
          <a:p>
            <a:endParaRPr lang="el-GR" dirty="0"/>
          </a:p>
          <a:p>
            <a:r>
              <a:rPr lang="el-GR" sz="2400" dirty="0">
                <a:solidFill>
                  <a:schemeClr val="bg2">
                    <a:lumMod val="75000"/>
                  </a:schemeClr>
                </a:solidFill>
              </a:rPr>
              <a:t>1. Αλλαγή εποπτικών αρχών</a:t>
            </a:r>
          </a:p>
          <a:p>
            <a:r>
              <a:rPr lang="el-GR" sz="2400" dirty="0">
                <a:solidFill>
                  <a:schemeClr val="bg2">
                    <a:lumMod val="75000"/>
                  </a:schemeClr>
                </a:solidFill>
              </a:rPr>
              <a:t>2. </a:t>
            </a:r>
            <a:r>
              <a:rPr lang="el-GR" sz="2400" dirty="0" err="1">
                <a:solidFill>
                  <a:schemeClr val="bg2">
                    <a:lumMod val="75000"/>
                  </a:schemeClr>
                </a:solidFill>
              </a:rPr>
              <a:t>Πολυεργοδοτικά</a:t>
            </a:r>
            <a:r>
              <a:rPr lang="el-GR" sz="2400" dirty="0">
                <a:solidFill>
                  <a:schemeClr val="bg2">
                    <a:lumMod val="75000"/>
                  </a:schemeClr>
                </a:solidFill>
              </a:rPr>
              <a:t> επαγγελματικά ταμεία</a:t>
            </a:r>
          </a:p>
          <a:p>
            <a:r>
              <a:rPr lang="el-GR" sz="2400" dirty="0">
                <a:solidFill>
                  <a:schemeClr val="bg2">
                    <a:lumMod val="75000"/>
                  </a:schemeClr>
                </a:solidFill>
              </a:rPr>
              <a:t>3. Ανώτατα όρια ετησίων εισφορών</a:t>
            </a:r>
          </a:p>
          <a:p>
            <a:r>
              <a:rPr lang="el-GR" sz="2400" dirty="0">
                <a:solidFill>
                  <a:schemeClr val="bg2">
                    <a:lumMod val="75000"/>
                  </a:schemeClr>
                </a:solidFill>
              </a:rPr>
              <a:t>4. Ηλικιακά όρια συνταξιοδότησης</a:t>
            </a:r>
          </a:p>
          <a:p>
            <a:r>
              <a:rPr lang="el-GR" sz="2400" dirty="0">
                <a:solidFill>
                  <a:schemeClr val="bg2">
                    <a:lumMod val="75000"/>
                  </a:schemeClr>
                </a:solidFill>
              </a:rPr>
              <a:t>5. Προσπάθεια φορολόγησης εφάπαξ</a:t>
            </a:r>
          </a:p>
        </p:txBody>
      </p:sp>
      <p:sp>
        <p:nvSpPr>
          <p:cNvPr id="5" name="Θέση υποσέλιδου 4">
            <a:extLst>
              <a:ext uri="{FF2B5EF4-FFF2-40B4-BE49-F238E27FC236}">
                <a16:creationId xmlns:a16="http://schemas.microsoft.com/office/drawing/2014/main" id="{8AFADF91-3E26-1392-2F8F-E6075BCED80A}"/>
              </a:ext>
            </a:extLst>
          </p:cNvPr>
          <p:cNvSpPr>
            <a:spLocks noGrp="1"/>
          </p:cNvSpPr>
          <p:nvPr>
            <p:ph type="ftr" sz="quarter" idx="11"/>
          </p:nvPr>
        </p:nvSpPr>
        <p:spPr/>
        <p:txBody>
          <a:bodyPr/>
          <a:lstStyle/>
          <a:p>
            <a:r>
              <a:rPr lang="el-GR" dirty="0"/>
              <a:t>,</a:t>
            </a:r>
          </a:p>
        </p:txBody>
      </p:sp>
    </p:spTree>
    <p:extLst>
      <p:ext uri="{BB962C8B-B14F-4D97-AF65-F5344CB8AC3E}">
        <p14:creationId xmlns:p14="http://schemas.microsoft.com/office/powerpoint/2010/main" val="75755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6809B9-95B9-92B5-CCF2-8BD626BF705B}"/>
              </a:ext>
            </a:extLst>
          </p:cNvPr>
          <p:cNvSpPr>
            <a:spLocks noGrp="1"/>
          </p:cNvSpPr>
          <p:nvPr>
            <p:ph type="title"/>
          </p:nvPr>
        </p:nvSpPr>
        <p:spPr/>
        <p:txBody>
          <a:bodyPr/>
          <a:lstStyle/>
          <a:p>
            <a:r>
              <a:rPr lang="el-GR" dirty="0">
                <a:solidFill>
                  <a:schemeClr val="accent1">
                    <a:lumMod val="50000"/>
                  </a:schemeClr>
                </a:solidFill>
              </a:rPr>
              <a:t>Το ΤΕΑ–ΙΣΘ σήμερα και αύριο</a:t>
            </a:r>
          </a:p>
        </p:txBody>
      </p:sp>
      <p:sp>
        <p:nvSpPr>
          <p:cNvPr id="3" name="Θέση κειμένου 2">
            <a:extLst>
              <a:ext uri="{FF2B5EF4-FFF2-40B4-BE49-F238E27FC236}">
                <a16:creationId xmlns:a16="http://schemas.microsoft.com/office/drawing/2014/main" id="{15DFDC1D-84A5-E388-FF56-C53C63012A17}"/>
              </a:ext>
            </a:extLst>
          </p:cNvPr>
          <p:cNvSpPr>
            <a:spLocks noGrp="1"/>
          </p:cNvSpPr>
          <p:nvPr>
            <p:ph type="body" idx="1"/>
          </p:nvPr>
        </p:nvSpPr>
        <p:spPr>
          <a:xfrm>
            <a:off x="604837" y="5525294"/>
            <a:ext cx="4040188" cy="63946"/>
          </a:xfrm>
        </p:spPr>
        <p:txBody>
          <a:bodyPr>
            <a:normAutofit fontScale="25000" lnSpcReduction="20000"/>
          </a:bodyPr>
          <a:lstStyle/>
          <a:p>
            <a:endParaRPr lang="el-GR" dirty="0"/>
          </a:p>
        </p:txBody>
      </p:sp>
      <p:sp>
        <p:nvSpPr>
          <p:cNvPr id="4" name="Θέση κειμένου 3">
            <a:extLst>
              <a:ext uri="{FF2B5EF4-FFF2-40B4-BE49-F238E27FC236}">
                <a16:creationId xmlns:a16="http://schemas.microsoft.com/office/drawing/2014/main" id="{E67C2661-4FF3-11FB-3623-BADA5BE0C194}"/>
              </a:ext>
            </a:extLst>
          </p:cNvPr>
          <p:cNvSpPr>
            <a:spLocks noGrp="1"/>
          </p:cNvSpPr>
          <p:nvPr>
            <p:ph type="body" sz="half" idx="3"/>
          </p:nvPr>
        </p:nvSpPr>
        <p:spPr>
          <a:xfrm>
            <a:off x="4645026" y="5410200"/>
            <a:ext cx="4041775" cy="63946"/>
          </a:xfrm>
        </p:spPr>
        <p:txBody>
          <a:bodyPr>
            <a:normAutofit fontScale="25000" lnSpcReduction="20000"/>
          </a:bodyPr>
          <a:lstStyle/>
          <a:p>
            <a:endParaRPr lang="el-GR" dirty="0"/>
          </a:p>
        </p:txBody>
      </p:sp>
      <p:sp>
        <p:nvSpPr>
          <p:cNvPr id="5" name="Θέση περιεχομένου 4">
            <a:extLst>
              <a:ext uri="{FF2B5EF4-FFF2-40B4-BE49-F238E27FC236}">
                <a16:creationId xmlns:a16="http://schemas.microsoft.com/office/drawing/2014/main" id="{B3178667-8CD3-8657-6BF1-A01CFB734CB1}"/>
              </a:ext>
            </a:extLst>
          </p:cNvPr>
          <p:cNvSpPr>
            <a:spLocks noGrp="1"/>
          </p:cNvSpPr>
          <p:nvPr>
            <p:ph sz="quarter" idx="2"/>
          </p:nvPr>
        </p:nvSpPr>
        <p:spPr/>
        <p:txBody>
          <a:bodyPr>
            <a:normAutofit fontScale="92500"/>
          </a:bodyPr>
          <a:lstStyle/>
          <a:p>
            <a:r>
              <a:rPr lang="el-GR" dirty="0">
                <a:solidFill>
                  <a:schemeClr val="bg2">
                    <a:lumMod val="10000"/>
                  </a:schemeClr>
                </a:solidFill>
              </a:rPr>
              <a:t>Στόχοι μας είναι η καλλιέργεια της αποταμιευτικής συνείδησης του Ιατρικού δυναμικού της χώρας και η παραπάνω ανάπτυξή του Πανελλαδικά</a:t>
            </a:r>
          </a:p>
          <a:p>
            <a:r>
              <a:rPr lang="el-GR" dirty="0">
                <a:solidFill>
                  <a:schemeClr val="bg2">
                    <a:lumMod val="10000"/>
                  </a:schemeClr>
                </a:solidFill>
              </a:rPr>
              <a:t>Η προάσπιση της ανάπτυξης του θεσμού και των κεκτημένων του</a:t>
            </a:r>
          </a:p>
        </p:txBody>
      </p:sp>
      <p:sp>
        <p:nvSpPr>
          <p:cNvPr id="6" name="Θέση περιεχομένου 5">
            <a:extLst>
              <a:ext uri="{FF2B5EF4-FFF2-40B4-BE49-F238E27FC236}">
                <a16:creationId xmlns:a16="http://schemas.microsoft.com/office/drawing/2014/main" id="{127CB1A9-5DE9-766D-4D6D-622BAB5221D8}"/>
              </a:ext>
            </a:extLst>
          </p:cNvPr>
          <p:cNvSpPr>
            <a:spLocks noGrp="1"/>
          </p:cNvSpPr>
          <p:nvPr>
            <p:ph sz="quarter" idx="4"/>
          </p:nvPr>
        </p:nvSpPr>
        <p:spPr/>
        <p:txBody>
          <a:bodyPr>
            <a:normAutofit fontScale="92500"/>
          </a:bodyPr>
          <a:lstStyle/>
          <a:p>
            <a:endParaRPr lang="el-GR" dirty="0"/>
          </a:p>
        </p:txBody>
      </p:sp>
      <p:sp>
        <p:nvSpPr>
          <p:cNvPr id="7" name="Θέση υποσέλιδου 6">
            <a:extLst>
              <a:ext uri="{FF2B5EF4-FFF2-40B4-BE49-F238E27FC236}">
                <a16:creationId xmlns:a16="http://schemas.microsoft.com/office/drawing/2014/main" id="{36510C14-70B7-CEBB-1FA9-3FB8F8BFBFAA}"/>
              </a:ext>
            </a:extLst>
          </p:cNvPr>
          <p:cNvSpPr>
            <a:spLocks noGrp="1"/>
          </p:cNvSpPr>
          <p:nvPr>
            <p:ph type="ftr" sz="quarter" idx="11"/>
          </p:nvPr>
        </p:nvSpPr>
        <p:spPr>
          <a:xfrm>
            <a:off x="6665912" y="6402387"/>
            <a:ext cx="2350681" cy="365125"/>
          </a:xfrm>
        </p:spPr>
        <p:txBody>
          <a:bodyPr/>
          <a:lstStyle/>
          <a:p>
            <a:r>
              <a:rPr lang="el-GR" dirty="0"/>
              <a:t>ΤΕΑ-ΙΣΘ 2017-2023</a:t>
            </a:r>
          </a:p>
        </p:txBody>
      </p:sp>
    </p:spTree>
    <p:extLst>
      <p:ext uri="{BB962C8B-B14F-4D97-AF65-F5344CB8AC3E}">
        <p14:creationId xmlns:p14="http://schemas.microsoft.com/office/powerpoint/2010/main" val="99603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43608" y="1700808"/>
            <a:ext cx="7772400" cy="2880320"/>
          </a:xfrm>
        </p:spPr>
        <p:txBody>
          <a:bodyPr>
            <a:normAutofit fontScale="90000"/>
          </a:bodyPr>
          <a:lstStyle/>
          <a:p>
            <a:r>
              <a:rPr lang="el-GR" sz="3600" dirty="0"/>
              <a:t>Ήρθε η ώρα  να “πάρουμε το μέλλον στα χέρια μας”  και να δούμε επιτέλους τους “κόπους μας να κεφαλαιοποιούνται!”</a:t>
            </a:r>
            <a:br>
              <a:rPr lang="el-GR" dirty="0"/>
            </a:br>
            <a:endParaRPr lang="el-GR" b="0" spc="-1" dirty="0">
              <a:solidFill>
                <a:schemeClr val="tx1"/>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31943C1-1CD5-E540-D9BB-66E10533A750}"/>
              </a:ext>
            </a:extLst>
          </p:cNvPr>
          <p:cNvPicPr>
            <a:picLocks noChangeAspect="1"/>
          </p:cNvPicPr>
          <p:nvPr/>
        </p:nvPicPr>
        <p:blipFill>
          <a:blip r:embed="rId2"/>
          <a:stretch>
            <a:fillRect/>
          </a:stretch>
        </p:blipFill>
        <p:spPr>
          <a:xfrm>
            <a:off x="1093930" y="822734"/>
            <a:ext cx="6956139" cy="5212532"/>
          </a:xfrm>
          <a:prstGeom prst="rect">
            <a:avLst/>
          </a:prstGeom>
        </p:spPr>
      </p:pic>
      <p:sp>
        <p:nvSpPr>
          <p:cNvPr id="2" name="Τίτλος 1">
            <a:extLst>
              <a:ext uri="{FF2B5EF4-FFF2-40B4-BE49-F238E27FC236}">
                <a16:creationId xmlns:a16="http://schemas.microsoft.com/office/drawing/2014/main" id="{3E8AB2B5-8117-81C8-2718-297C1D2F6514}"/>
              </a:ext>
            </a:extLst>
          </p:cNvPr>
          <p:cNvSpPr>
            <a:spLocks noGrp="1"/>
          </p:cNvSpPr>
          <p:nvPr>
            <p:ph type="title"/>
          </p:nvPr>
        </p:nvSpPr>
        <p:spPr>
          <a:xfrm>
            <a:off x="1403648" y="6355080"/>
            <a:ext cx="7481776" cy="457200"/>
          </a:xfrm>
        </p:spPr>
        <p:txBody>
          <a:bodyPr/>
          <a:lstStyle/>
          <a:p>
            <a:r>
              <a:rPr lang="el-GR" sz="1400" dirty="0"/>
              <a:t>Γιάννης Μέγας πρόεδρος ΤΕΑ-ΙΣΘ </a:t>
            </a:r>
          </a:p>
        </p:txBody>
      </p:sp>
      <p:sp>
        <p:nvSpPr>
          <p:cNvPr id="5" name="Θέση κειμένου 4">
            <a:extLst>
              <a:ext uri="{FF2B5EF4-FFF2-40B4-BE49-F238E27FC236}">
                <a16:creationId xmlns:a16="http://schemas.microsoft.com/office/drawing/2014/main" id="{30E1BBA9-3FCD-12E6-40EB-5E6877AE506C}"/>
              </a:ext>
            </a:extLst>
          </p:cNvPr>
          <p:cNvSpPr>
            <a:spLocks noGrp="1"/>
          </p:cNvSpPr>
          <p:nvPr>
            <p:ph type="body" idx="2"/>
          </p:nvPr>
        </p:nvSpPr>
        <p:spPr/>
        <p:txBody>
          <a:bodyPr/>
          <a:lstStyle/>
          <a:p>
            <a:endParaRPr lang="el-GR"/>
          </a:p>
        </p:txBody>
      </p:sp>
      <p:sp>
        <p:nvSpPr>
          <p:cNvPr id="4" name="Θέση περιεχομένου 3">
            <a:extLst>
              <a:ext uri="{FF2B5EF4-FFF2-40B4-BE49-F238E27FC236}">
                <a16:creationId xmlns:a16="http://schemas.microsoft.com/office/drawing/2014/main" id="{ACFA51AD-2140-312B-27B8-10FEFCE17028}"/>
              </a:ext>
            </a:extLst>
          </p:cNvPr>
          <p:cNvSpPr>
            <a:spLocks noGrp="1"/>
          </p:cNvSpPr>
          <p:nvPr>
            <p:ph sz="half" idx="1"/>
          </p:nvPr>
        </p:nvSpPr>
        <p:spPr/>
        <p:txBody>
          <a:bodyPr/>
          <a:lstStyle/>
          <a:p>
            <a:endParaRPr lang="el-GR"/>
          </a:p>
        </p:txBody>
      </p:sp>
    </p:spTree>
    <p:extLst>
      <p:ext uri="{BB962C8B-B14F-4D97-AF65-F5344CB8AC3E}">
        <p14:creationId xmlns:p14="http://schemas.microsoft.com/office/powerpoint/2010/main" val="222332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63688" y="1553336"/>
            <a:ext cx="6984776" cy="1947672"/>
          </a:xfrm>
        </p:spPr>
        <p:txBody>
          <a:bodyPr>
            <a:normAutofit fontScale="77500" lnSpcReduction="20000"/>
          </a:bodyPr>
          <a:lstStyle/>
          <a:p>
            <a:pPr algn="just">
              <a:lnSpc>
                <a:spcPct val="170000"/>
              </a:lnSpc>
            </a:pPr>
            <a:r>
              <a:rPr lang="el-GR" sz="2800" spc="-1" dirty="0">
                <a:solidFill>
                  <a:srgbClr val="000000"/>
                </a:solidFill>
                <a:latin typeface="Arial"/>
                <a:ea typeface="DejaVu Sans"/>
              </a:rPr>
              <a:t>Το Ταμείο Επαγγελματικής Ασφάλισης του Ιατρικού Συλλόγου Θεσσαλονίκης ΝΠΙΔ </a:t>
            </a:r>
            <a:r>
              <a:rPr lang="el-GR" sz="2800" b="1" spc="-1" dirty="0">
                <a:solidFill>
                  <a:srgbClr val="000000"/>
                </a:solidFill>
                <a:latin typeface="Arial"/>
                <a:ea typeface="DejaVu Sans"/>
              </a:rPr>
              <a:t> </a:t>
            </a:r>
            <a:r>
              <a:rPr lang="el-GR" sz="2800" spc="-1" dirty="0">
                <a:solidFill>
                  <a:srgbClr val="000000"/>
                </a:solidFill>
                <a:latin typeface="Arial"/>
                <a:ea typeface="DejaVu Sans"/>
              </a:rPr>
              <a:t>ήταν</a:t>
            </a:r>
            <a:r>
              <a:rPr lang="el-GR" sz="2800" b="1" spc="-1" dirty="0">
                <a:solidFill>
                  <a:srgbClr val="000000"/>
                </a:solidFill>
                <a:latin typeface="Arial"/>
                <a:ea typeface="DejaVu Sans"/>
              </a:rPr>
              <a:t> έμπνευσης και έγκαιρης απόφασης της Διοίκησης του ΙΣΘ.</a:t>
            </a:r>
          </a:p>
          <a:p>
            <a:endParaRPr lang="el-GR" sz="2800" b="1" spc="-1" dirty="0">
              <a:solidFill>
                <a:srgbClr val="000000"/>
              </a:solidFill>
              <a:latin typeface="Arial"/>
            </a:endParaRPr>
          </a:p>
          <a:p>
            <a:endParaRPr lang="el-GR" sz="2800" spc="-1" dirty="0">
              <a:latin typeface="Arial"/>
            </a:endParaRPr>
          </a:p>
          <a:p>
            <a:endParaRPr lang="el-GR" dirty="0"/>
          </a:p>
        </p:txBody>
      </p:sp>
      <p:pic>
        <p:nvPicPr>
          <p:cNvPr id="4" name="3 - Εικόνα"/>
          <p:cNvPicPr/>
          <p:nvPr/>
        </p:nvPicPr>
        <p:blipFill>
          <a:blip r:embed="rId2" cstate="print"/>
          <a:stretch/>
        </p:blipFill>
        <p:spPr>
          <a:xfrm>
            <a:off x="827584" y="1484784"/>
            <a:ext cx="1008112" cy="1512168"/>
          </a:xfrm>
          <a:prstGeom prst="rect">
            <a:avLst/>
          </a:prstGeom>
          <a:ln>
            <a:noFill/>
          </a:ln>
        </p:spPr>
      </p:pic>
      <p:sp>
        <p:nvSpPr>
          <p:cNvPr id="5" name="1 - Θέση περιεχομένου"/>
          <p:cNvSpPr txBox="1">
            <a:spLocks/>
          </p:cNvSpPr>
          <p:nvPr/>
        </p:nvSpPr>
        <p:spPr>
          <a:xfrm>
            <a:off x="755576" y="3573016"/>
            <a:ext cx="7776864" cy="1584176"/>
          </a:xfrm>
          <a:prstGeom prst="rect">
            <a:avLst/>
          </a:prstGeom>
        </p:spPr>
        <p:txBody>
          <a:bodyPr vert="horz">
            <a:normAutofit fontScale="77500" lnSpcReduction="20000"/>
          </a:bodyPr>
          <a:lstStyle/>
          <a:p>
            <a:pPr marL="365760" indent="-256032" algn="just">
              <a:lnSpc>
                <a:spcPct val="160000"/>
              </a:lnSpc>
              <a:spcBef>
                <a:spcPts val="400"/>
              </a:spcBef>
              <a:buClr>
                <a:schemeClr val="accent1"/>
              </a:buClr>
              <a:buSzPct val="68000"/>
              <a:buFont typeface="Wingdings 3"/>
              <a:buChar char=""/>
            </a:pPr>
            <a:r>
              <a:rPr lang="el-GR" sz="2800" b="0" strike="noStrike" spc="-1" dirty="0">
                <a:solidFill>
                  <a:srgbClr val="000000"/>
                </a:solidFill>
                <a:latin typeface="Arial"/>
                <a:ea typeface="DejaVu Sans"/>
              </a:rPr>
              <a:t>Δεδομένης της δυσμενούς οικονομικής κατάστασης στην χώρα μας,</a:t>
            </a:r>
            <a:r>
              <a:rPr lang="el-GR" sz="2800" b="1" strike="noStrike" spc="-1" dirty="0">
                <a:solidFill>
                  <a:srgbClr val="000000"/>
                </a:solidFill>
                <a:latin typeface="Arial"/>
                <a:ea typeface="DejaVu Sans"/>
              </a:rPr>
              <a:t> </a:t>
            </a:r>
            <a:r>
              <a:rPr lang="el-GR" sz="2800" b="0" strike="noStrike" spc="-1" dirty="0">
                <a:solidFill>
                  <a:srgbClr val="000000"/>
                </a:solidFill>
                <a:latin typeface="Arial"/>
                <a:ea typeface="DejaVu Sans"/>
              </a:rPr>
              <a:t>το Ταμείο έρχεται να </a:t>
            </a:r>
            <a:r>
              <a:rPr lang="el-GR" sz="2800" b="1" strike="noStrike" spc="-1" dirty="0">
                <a:solidFill>
                  <a:srgbClr val="000000"/>
                </a:solidFill>
                <a:latin typeface="Arial"/>
                <a:ea typeface="DejaVu Sans"/>
              </a:rPr>
              <a:t>δικαιώσει τις αγωνίες όλων των υγειονομικών. </a:t>
            </a:r>
            <a:endParaRPr lang="el-GR" sz="2800" b="0" strike="noStrike" spc="-1" dirty="0">
              <a:latin typeface="Arial"/>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800" b="1" i="0" u="none" strike="noStrike" kern="1200" cap="none" spc="-1" normalizeH="0" baseline="0" noProof="0" dirty="0">
              <a:ln>
                <a:noFill/>
              </a:ln>
              <a:solidFill>
                <a:srgbClr val="000000"/>
              </a:solidFill>
              <a:effectLst/>
              <a:uLnTx/>
              <a:uFillTx/>
              <a:latin typeface="Arial"/>
              <a:ea typeface="DejaVu Sans"/>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800" b="1" i="0" u="none" strike="noStrike" kern="1200" cap="none" spc="-1" normalizeH="0" baseline="0" noProof="0" dirty="0">
              <a:ln>
                <a:noFill/>
              </a:ln>
              <a:solidFill>
                <a:srgbClr val="000000"/>
              </a:solidFill>
              <a:effectLst/>
              <a:uLnTx/>
              <a:uFillTx/>
              <a:latin typeface="Arial"/>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800" b="0" i="0" u="none" strike="noStrike" kern="1200" cap="none" spc="-1" normalizeH="0" baseline="0" noProof="0" dirty="0">
              <a:ln>
                <a:noFill/>
              </a:ln>
              <a:solidFill>
                <a:schemeClr val="tx1"/>
              </a:solidFill>
              <a:effectLst/>
              <a:uLnTx/>
              <a:uFillTx/>
              <a:latin typeface="Arial"/>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Θέση υποσέλιδου"/>
          <p:cNvSpPr>
            <a:spLocks noGrp="1"/>
          </p:cNvSpPr>
          <p:nvPr>
            <p:ph type="ftr" sz="quarter" idx="11"/>
          </p:nvPr>
        </p:nvSpPr>
        <p:spPr>
          <a:xfrm>
            <a:off x="4380072" y="6407944"/>
            <a:ext cx="4512408" cy="365125"/>
          </a:xfrm>
        </p:spPr>
        <p:txBody>
          <a:bodyPr/>
          <a:lstStyle/>
          <a:p>
            <a:r>
              <a:rPr lang="el-GR" dirty="0"/>
              <a:t>ΤΕΑ-ΙΣΘ 2017-2023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FC18ED5-AC7B-6449-A4D2-36A2337ADA84}"/>
              </a:ext>
            </a:extLst>
          </p:cNvPr>
          <p:cNvSpPr>
            <a:spLocks noGrp="1"/>
          </p:cNvSpPr>
          <p:nvPr>
            <p:ph idx="1"/>
          </p:nvPr>
        </p:nvSpPr>
        <p:spPr>
          <a:xfrm>
            <a:off x="457200" y="2276872"/>
            <a:ext cx="8229600" cy="3730419"/>
          </a:xfrm>
        </p:spPr>
        <p:txBody>
          <a:bodyPr/>
          <a:lstStyle/>
          <a:p>
            <a:endParaRPr lang="el-GR" dirty="0"/>
          </a:p>
          <a:p>
            <a:r>
              <a:rPr lang="en-US" b="1" dirty="0">
                <a:solidFill>
                  <a:schemeClr val="accent1">
                    <a:lumMod val="50000"/>
                  </a:schemeClr>
                </a:solidFill>
              </a:rPr>
              <a:t>2015</a:t>
            </a:r>
            <a:r>
              <a:rPr lang="el-GR" b="1" dirty="0">
                <a:solidFill>
                  <a:schemeClr val="accent1">
                    <a:lumMod val="50000"/>
                  </a:schemeClr>
                </a:solidFill>
              </a:rPr>
              <a:t> Σύλληψη ιδέας </a:t>
            </a:r>
          </a:p>
          <a:p>
            <a:r>
              <a:rPr lang="el-GR" b="1" dirty="0">
                <a:solidFill>
                  <a:schemeClr val="accent1">
                    <a:lumMod val="50000"/>
                  </a:schemeClr>
                </a:solidFill>
              </a:rPr>
              <a:t>2 χρόνια προετοιμασίας με αγώνα απέναντι στην Ελληνική γραφειοκρατία με υπομονή και στρατηγική και με την ηθική και οικονομική υποστήριξη του ΙΣΘ </a:t>
            </a:r>
          </a:p>
          <a:p>
            <a:r>
              <a:rPr lang="el-GR" b="1" dirty="0">
                <a:solidFill>
                  <a:schemeClr val="accent1">
                    <a:lumMod val="50000"/>
                  </a:schemeClr>
                </a:solidFill>
              </a:rPr>
              <a:t>Καλοκαίρι 2017 ίδρυση ΤΕΑ ΙΣΘ</a:t>
            </a:r>
            <a:endParaRPr lang="en-US" b="1" dirty="0">
              <a:solidFill>
                <a:schemeClr val="accent1">
                  <a:lumMod val="50000"/>
                </a:schemeClr>
              </a:solidFill>
            </a:endParaRPr>
          </a:p>
          <a:p>
            <a:endParaRPr lang="el-GR" b="1" dirty="0">
              <a:solidFill>
                <a:schemeClr val="accent1">
                  <a:lumMod val="50000"/>
                </a:schemeClr>
              </a:solidFill>
            </a:endParaRPr>
          </a:p>
        </p:txBody>
      </p:sp>
      <p:sp>
        <p:nvSpPr>
          <p:cNvPr id="3" name="Θέση υποσέλιδου 2">
            <a:extLst>
              <a:ext uri="{FF2B5EF4-FFF2-40B4-BE49-F238E27FC236}">
                <a16:creationId xmlns:a16="http://schemas.microsoft.com/office/drawing/2014/main" id="{2E90947E-8D69-3859-2147-FB2F57C30AD1}"/>
              </a:ext>
            </a:extLst>
          </p:cNvPr>
          <p:cNvSpPr>
            <a:spLocks noGrp="1"/>
          </p:cNvSpPr>
          <p:nvPr>
            <p:ph type="ftr" sz="quarter" idx="11"/>
          </p:nvPr>
        </p:nvSpPr>
        <p:spPr>
          <a:xfrm>
            <a:off x="6660232" y="6218237"/>
            <a:ext cx="2350681" cy="365125"/>
          </a:xfrm>
        </p:spPr>
        <p:txBody>
          <a:bodyPr/>
          <a:lstStyle/>
          <a:p>
            <a:r>
              <a:rPr lang="el-GR" dirty="0"/>
              <a:t>ΤΕΑ-ΙΣΘ 2017-2023</a:t>
            </a:r>
          </a:p>
        </p:txBody>
      </p:sp>
      <p:sp>
        <p:nvSpPr>
          <p:cNvPr id="4" name="Τίτλος 3">
            <a:extLst>
              <a:ext uri="{FF2B5EF4-FFF2-40B4-BE49-F238E27FC236}">
                <a16:creationId xmlns:a16="http://schemas.microsoft.com/office/drawing/2014/main" id="{610781EA-AD34-5F1E-4972-D6B87F45E9D9}"/>
              </a:ext>
            </a:extLst>
          </p:cNvPr>
          <p:cNvSpPr>
            <a:spLocks noGrp="1"/>
          </p:cNvSpPr>
          <p:nvPr>
            <p:ph type="title"/>
          </p:nvPr>
        </p:nvSpPr>
        <p:spPr/>
        <p:txBody>
          <a:bodyPr/>
          <a:lstStyle/>
          <a:p>
            <a:pPr algn="ctr"/>
            <a:r>
              <a:rPr lang="el-GR" b="0" dirty="0">
                <a:solidFill>
                  <a:schemeClr val="accent1">
                    <a:lumMod val="50000"/>
                  </a:schemeClr>
                </a:solidFill>
              </a:rPr>
              <a:t>ΑΝΑΔΡΟΜΗ</a:t>
            </a:r>
          </a:p>
        </p:txBody>
      </p:sp>
    </p:spTree>
    <p:extLst>
      <p:ext uri="{BB962C8B-B14F-4D97-AF65-F5344CB8AC3E}">
        <p14:creationId xmlns:p14="http://schemas.microsoft.com/office/powerpoint/2010/main" val="7323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481329"/>
            <a:ext cx="7272808" cy="3459839"/>
          </a:xfrm>
        </p:spPr>
        <p:txBody>
          <a:bodyPr>
            <a:normAutofit fontScale="70000" lnSpcReduction="20000"/>
          </a:bodyPr>
          <a:lstStyle/>
          <a:p>
            <a:pPr algn="just">
              <a:lnSpc>
                <a:spcPct val="170000"/>
              </a:lnSpc>
            </a:pPr>
            <a:r>
              <a:rPr lang="el-GR" sz="2800" spc="-1" dirty="0">
                <a:solidFill>
                  <a:srgbClr val="000000"/>
                </a:solidFill>
                <a:latin typeface="Arial"/>
                <a:ea typeface="Microsoft YaHei"/>
              </a:rPr>
              <a:t>Έχοντας ως επίκεντρο του ενδιαφέροντός μας και της καθημερινής μας λειτουργίας τα μέλη μας, </a:t>
            </a:r>
            <a:r>
              <a:rPr lang="el-GR" sz="2800" b="1" spc="-1" dirty="0">
                <a:solidFill>
                  <a:srgbClr val="000000"/>
                </a:solidFill>
                <a:latin typeface="Arial"/>
                <a:ea typeface="Microsoft YaHei"/>
              </a:rPr>
              <a:t>ασφαλισμένους και συνταξιούχους</a:t>
            </a:r>
            <a:r>
              <a:rPr lang="el-GR" sz="2800" spc="-1" dirty="0">
                <a:solidFill>
                  <a:srgbClr val="000000"/>
                </a:solidFill>
                <a:latin typeface="Arial"/>
                <a:ea typeface="Microsoft YaHei"/>
              </a:rPr>
              <a:t>, οι οποίοι αποτελούν και το </a:t>
            </a:r>
            <a:r>
              <a:rPr lang="el-GR" sz="2800" b="1" spc="-1" dirty="0">
                <a:solidFill>
                  <a:srgbClr val="000000"/>
                </a:solidFill>
                <a:latin typeface="Arial"/>
                <a:ea typeface="Microsoft YaHei"/>
              </a:rPr>
              <a:t>πολυτιμότερο περιουσιακό μας στοιχείο</a:t>
            </a:r>
            <a:r>
              <a:rPr lang="el-GR" sz="2800" spc="-1" dirty="0">
                <a:solidFill>
                  <a:srgbClr val="000000"/>
                </a:solidFill>
                <a:latin typeface="Arial"/>
                <a:ea typeface="Microsoft YaHei"/>
              </a:rPr>
              <a:t>, το όραμα μας είναι να αποτελέσουμε έναν </a:t>
            </a:r>
            <a:r>
              <a:rPr lang="el-GR" sz="2800" b="1" spc="-1" dirty="0">
                <a:solidFill>
                  <a:srgbClr val="000000"/>
                </a:solidFill>
                <a:latin typeface="Arial"/>
                <a:ea typeface="Microsoft YaHei"/>
              </a:rPr>
              <a:t>υψηλού κύρους και αξιοπιστίας, οργανισμό, με συνεχή, ισχυρή αναπτυξιακή προοπτική</a:t>
            </a:r>
            <a:r>
              <a:rPr lang="el-GR" sz="2800" spc="-1" dirty="0">
                <a:solidFill>
                  <a:srgbClr val="000000"/>
                </a:solidFill>
                <a:latin typeface="Arial"/>
                <a:ea typeface="Microsoft YaHei"/>
              </a:rPr>
              <a:t>.</a:t>
            </a:r>
            <a:endParaRPr lang="el-GR" dirty="0"/>
          </a:p>
        </p:txBody>
      </p:sp>
      <p:sp>
        <p:nvSpPr>
          <p:cNvPr id="4" name="3 - Θέση υποσέλιδου"/>
          <p:cNvSpPr>
            <a:spLocks noGrp="1"/>
          </p:cNvSpPr>
          <p:nvPr>
            <p:ph type="ftr" sz="quarter" idx="11"/>
          </p:nvPr>
        </p:nvSpPr>
        <p:spPr>
          <a:xfrm>
            <a:off x="4572000" y="6309320"/>
            <a:ext cx="4368392" cy="365125"/>
          </a:xfrm>
        </p:spPr>
        <p:txBody>
          <a:bodyPr/>
          <a:lstStyle/>
          <a:p>
            <a:r>
              <a:rPr lang="el-GR" dirty="0"/>
              <a:t>ΤΕΑ-ΙΣΘ 2017-2023 </a:t>
            </a:r>
          </a:p>
        </p:txBody>
      </p:sp>
      <p:sp>
        <p:nvSpPr>
          <p:cNvPr id="5" name="CustomShape 5"/>
          <p:cNvSpPr>
            <a:spLocks noGrp="1"/>
          </p:cNvSpPr>
          <p:nvPr>
            <p:ph type="title"/>
          </p:nvPr>
        </p:nvSpPr>
        <p:spPr>
          <a:prstGeom prst="ellipse">
            <a:avLst/>
          </a:prstGeom>
          <a:solidFill>
            <a:schemeClr val="accent1">
              <a:alpha val="67000"/>
            </a:schemeClr>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normAutofit/>
          </a:bodyPr>
          <a:lstStyle/>
          <a:p>
            <a:pPr algn="ctr">
              <a:lnSpc>
                <a:spcPct val="100000"/>
              </a:lnSpc>
            </a:pPr>
            <a:r>
              <a:rPr lang="el-GR" sz="4000" b="1" strike="noStrike" spc="-1" dirty="0">
                <a:solidFill>
                  <a:srgbClr val="FFFFFF"/>
                </a:solidFill>
                <a:latin typeface="+mj-lt"/>
                <a:ea typeface="DejaVu Sans"/>
              </a:rPr>
              <a:t>Όραμα</a:t>
            </a:r>
            <a:endParaRPr lang="el-GR" sz="4000" b="0" strike="noStrike" spc="-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611968"/>
          </a:xfrm>
        </p:spPr>
        <p:txBody>
          <a:bodyPr>
            <a:normAutofit fontScale="62500" lnSpcReduction="20000"/>
          </a:bodyPr>
          <a:lstStyle/>
          <a:p>
            <a:pPr algn="just">
              <a:lnSpc>
                <a:spcPct val="170000"/>
              </a:lnSpc>
            </a:pPr>
            <a:r>
              <a:rPr lang="el-GR" sz="2800" spc="-1" dirty="0">
                <a:solidFill>
                  <a:srgbClr val="000000"/>
                </a:solidFill>
                <a:latin typeface="Arial"/>
                <a:ea typeface="DejaVu Sans"/>
              </a:rPr>
              <a:t>Να προσφέρουμε με </a:t>
            </a:r>
            <a:r>
              <a:rPr lang="el-GR" sz="2800" b="1" spc="-1" dirty="0">
                <a:solidFill>
                  <a:srgbClr val="000000"/>
                </a:solidFill>
                <a:latin typeface="Arial"/>
                <a:ea typeface="DejaVu Sans"/>
              </a:rPr>
              <a:t>μοναδικό τρόπο ποιοτικές</a:t>
            </a:r>
            <a:r>
              <a:rPr lang="el-GR" sz="2800" spc="-1" dirty="0">
                <a:solidFill>
                  <a:srgbClr val="000000"/>
                </a:solidFill>
                <a:latin typeface="Arial"/>
                <a:ea typeface="DejaVu Sans"/>
              </a:rPr>
              <a:t> υπηρεσίες ασφάλισης και συναφή πλεονεκτήματα που βελτιώνουν σημαντικά την καθημερινή ζωή των μελών μας, ασφαλισμένων και συνταξιούχων, μέσω ενός αποτελεσματικού μοντέλου λειτουργίας, το οποίο στηρίζεται:</a:t>
            </a:r>
          </a:p>
          <a:p>
            <a:pPr algn="just">
              <a:lnSpc>
                <a:spcPct val="170000"/>
              </a:lnSpc>
              <a:buNone/>
            </a:pPr>
            <a:endParaRPr lang="el-GR" sz="2600" spc="-1" dirty="0">
              <a:solidFill>
                <a:srgbClr val="000000"/>
              </a:solidFill>
              <a:latin typeface="Arial"/>
              <a:ea typeface="DejaVu Sans"/>
            </a:endParaRPr>
          </a:p>
          <a:p>
            <a:pPr marL="457200" indent="-227520" algn="just">
              <a:lnSpc>
                <a:spcPct val="170000"/>
              </a:lnSpc>
              <a:buClr>
                <a:srgbClr val="000000"/>
              </a:buClr>
              <a:buSzPct val="45000"/>
              <a:buNone/>
            </a:pPr>
            <a:r>
              <a:rPr lang="el-GR" sz="2800" spc="-1" dirty="0">
                <a:solidFill>
                  <a:srgbClr val="000000"/>
                </a:solidFill>
                <a:latin typeface="Arial"/>
              </a:rPr>
              <a:t>       - </a:t>
            </a:r>
            <a:r>
              <a:rPr lang="el-GR" sz="2800" spc="-1" dirty="0">
                <a:solidFill>
                  <a:srgbClr val="000000"/>
                </a:solidFill>
                <a:latin typeface="Arial"/>
                <a:ea typeface="DejaVu Sans"/>
              </a:rPr>
              <a:t>στο αυτοδιοίκητο του ΤΕΑ-ΙΣΘ,</a:t>
            </a:r>
          </a:p>
          <a:p>
            <a:pPr marL="457200" indent="-227520" algn="just">
              <a:lnSpc>
                <a:spcPct val="170000"/>
              </a:lnSpc>
              <a:buClr>
                <a:srgbClr val="000000"/>
              </a:buClr>
              <a:buSzPct val="45000"/>
              <a:buNone/>
            </a:pPr>
            <a:r>
              <a:rPr lang="el-GR" sz="2800" spc="-1" dirty="0">
                <a:solidFill>
                  <a:srgbClr val="000000"/>
                </a:solidFill>
                <a:latin typeface="Arial"/>
                <a:cs typeface="Arial" pitchFamily="34" charset="0"/>
              </a:rPr>
              <a:t>       - </a:t>
            </a:r>
            <a:r>
              <a:rPr lang="el-GR" sz="2900" dirty="0">
                <a:latin typeface="Arial" pitchFamily="34" charset="0"/>
                <a:cs typeface="Arial" pitchFamily="34" charset="0"/>
              </a:rPr>
              <a:t>στο ισχυρό εποπτικό πλαίσιο</a:t>
            </a:r>
            <a:endParaRPr lang="el-GR" sz="2900" spc="-1" dirty="0">
              <a:latin typeface="Arial" pitchFamily="34" charset="0"/>
              <a:cs typeface="Arial" pitchFamily="34" charset="0"/>
            </a:endParaRPr>
          </a:p>
          <a:p>
            <a:pPr marL="457200" indent="-227520" algn="just">
              <a:lnSpc>
                <a:spcPct val="170000"/>
              </a:lnSpc>
              <a:buClr>
                <a:srgbClr val="000000"/>
              </a:buClr>
              <a:buSzPct val="45000"/>
              <a:buNone/>
            </a:pPr>
            <a:r>
              <a:rPr lang="el-GR" sz="2800" spc="-1" dirty="0">
                <a:solidFill>
                  <a:srgbClr val="000000"/>
                </a:solidFill>
                <a:latin typeface="Arial"/>
                <a:ea typeface="DejaVu Sans"/>
              </a:rPr>
              <a:t>       - στο αφοσιωμένο ανθρώπινο δυναμικό του, καθώς και </a:t>
            </a:r>
          </a:p>
          <a:p>
            <a:pPr marL="457200" indent="-227520" algn="just">
              <a:lnSpc>
                <a:spcPct val="170000"/>
              </a:lnSpc>
              <a:buClr>
                <a:srgbClr val="000000"/>
              </a:buClr>
              <a:buSzPct val="45000"/>
              <a:buNone/>
            </a:pPr>
            <a:r>
              <a:rPr lang="el-GR" sz="2800" spc="-1" dirty="0">
                <a:solidFill>
                  <a:srgbClr val="000000"/>
                </a:solidFill>
                <a:latin typeface="Arial"/>
                <a:ea typeface="DejaVu Sans"/>
              </a:rPr>
              <a:t>       - στην χρήση σύγχρονης τεχνολογίας</a:t>
            </a:r>
            <a:endParaRPr lang="el-GR" sz="2800" spc="-1" dirty="0">
              <a:latin typeface="Arial"/>
            </a:endParaRPr>
          </a:p>
          <a:p>
            <a:pPr algn="just">
              <a:buNone/>
            </a:pPr>
            <a:endParaRPr lang="el-GR" dirty="0"/>
          </a:p>
        </p:txBody>
      </p:sp>
      <p:sp>
        <p:nvSpPr>
          <p:cNvPr id="4" name="3 - Θέση υποσέλιδου"/>
          <p:cNvSpPr>
            <a:spLocks noGrp="1"/>
          </p:cNvSpPr>
          <p:nvPr>
            <p:ph type="ftr" sz="quarter" idx="11"/>
          </p:nvPr>
        </p:nvSpPr>
        <p:spPr>
          <a:xfrm>
            <a:off x="4644008" y="6400799"/>
            <a:ext cx="4368392" cy="365125"/>
          </a:xfrm>
        </p:spPr>
        <p:txBody>
          <a:bodyPr/>
          <a:lstStyle/>
          <a:p>
            <a:r>
              <a:rPr lang="el-GR" dirty="0"/>
              <a:t>ΤΕΑ-ΙΣΘ 2017-2023  </a:t>
            </a:r>
          </a:p>
        </p:txBody>
      </p:sp>
      <p:sp>
        <p:nvSpPr>
          <p:cNvPr id="5" name="CustomShape 5"/>
          <p:cNvSpPr>
            <a:spLocks noGrp="1"/>
          </p:cNvSpPr>
          <p:nvPr>
            <p:ph type="title"/>
          </p:nvPr>
        </p:nvSpPr>
        <p:spPr>
          <a:prstGeom prst="ellipse">
            <a:avLst/>
          </a:prstGeom>
          <a:solidFill>
            <a:schemeClr val="accent1">
              <a:alpha val="67000"/>
            </a:schemeClr>
          </a:solidFill>
          <a:ln w="12600">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0">
            <a:scrgbClr r="0" g="0" b="0"/>
          </a:fillRef>
          <a:effectRef idx="0">
            <a:scrgbClr r="0" g="0" b="0"/>
          </a:effectRef>
          <a:fontRef idx="minor"/>
        </p:style>
        <p:txBody>
          <a:bodyPr lIns="17640" tIns="17640" rIns="17640" bIns="17640" anchor="ctr">
            <a:normAutofit/>
          </a:bodyPr>
          <a:lstStyle/>
          <a:p>
            <a:pPr algn="ctr">
              <a:lnSpc>
                <a:spcPct val="100000"/>
              </a:lnSpc>
            </a:pPr>
            <a:r>
              <a:rPr lang="el-GR" sz="4000" spc="-1" dirty="0">
                <a:solidFill>
                  <a:srgbClr val="FFFFFF"/>
                </a:solidFill>
                <a:latin typeface="+mj-lt"/>
              </a:rPr>
              <a:t>Αποστολή</a:t>
            </a:r>
            <a:endParaRPr lang="el-GR" sz="4000" b="0" strike="noStrike" spc="-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21"/>
          <p:cNvSpPr>
            <a:spLocks noGrp="1" noChangeArrowheads="1"/>
          </p:cNvSpPr>
          <p:nvPr>
            <p:ph type="title"/>
          </p:nvPr>
        </p:nvSpPr>
        <p:spPr>
          <a:xfrm>
            <a:off x="0" y="427894"/>
            <a:ext cx="9144000" cy="1323439"/>
          </a:xfrm>
        </p:spPr>
        <p:txBody>
          <a:bodyPr wrap="square">
            <a:spAutoFit/>
          </a:bodyPr>
          <a:lstStyle/>
          <a:p>
            <a:pPr algn="ctr" eaLnBrk="1" fontAlgn="auto" hangingPunct="1">
              <a:spcAft>
                <a:spcPts val="0"/>
              </a:spcAft>
              <a:defRPr/>
            </a:pPr>
            <a:r>
              <a:rPr lang="el-GR" sz="8000" b="1" cap="all" spc="300" dirty="0">
                <a:solidFill>
                  <a:schemeClr val="accent3">
                    <a:lumMod val="60000"/>
                    <a:lumOff val="40000"/>
                  </a:schemeClr>
                </a:solidFill>
                <a:effectLst>
                  <a:reflection blurRad="12700" stA="48000" endA="300" endPos="55000" dir="5400000" sy="-90000" algn="bl" rotWithShape="0"/>
                </a:effectLst>
                <a:latin typeface="Calibri"/>
              </a:rPr>
              <a:t>ΣΚΟΠΟΣ </a:t>
            </a:r>
          </a:p>
        </p:txBody>
      </p:sp>
      <p:sp>
        <p:nvSpPr>
          <p:cNvPr id="10" name="Rectangle 9"/>
          <p:cNvSpPr/>
          <p:nvPr/>
        </p:nvSpPr>
        <p:spPr>
          <a:xfrm>
            <a:off x="611560" y="2564904"/>
            <a:ext cx="7775575" cy="2369880"/>
          </a:xfrm>
          <a:prstGeom prst="rect">
            <a:avLst/>
          </a:prstGeom>
          <a:ln w="127000" cmpd="tri">
            <a:noFill/>
          </a:ln>
        </p:spPr>
        <p:txBody>
          <a:bodyPr>
            <a:spAutoFit/>
          </a:bodyPr>
          <a:lstStyle/>
          <a:p>
            <a:pPr algn="ctr">
              <a:defRPr/>
            </a:pPr>
            <a:r>
              <a:rPr lang="el-GR" sz="3600" b="1" dirty="0">
                <a:solidFill>
                  <a:srgbClr val="000066"/>
                </a:solidFill>
                <a:latin typeface="+mj-lt"/>
              </a:rPr>
              <a:t> </a:t>
            </a:r>
            <a:r>
              <a:rPr lang="el-GR" sz="3600" b="1" u="sng" dirty="0">
                <a:solidFill>
                  <a:srgbClr val="000066"/>
                </a:solidFill>
                <a:latin typeface="+mj-lt"/>
              </a:rPr>
              <a:t>Συμπληρωματική</a:t>
            </a:r>
            <a:r>
              <a:rPr lang="el-GR" sz="3600" b="1" dirty="0">
                <a:solidFill>
                  <a:srgbClr val="000066"/>
                </a:solidFill>
                <a:latin typeface="+mj-lt"/>
              </a:rPr>
              <a:t> </a:t>
            </a:r>
          </a:p>
          <a:p>
            <a:pPr algn="ctr">
              <a:defRPr/>
            </a:pPr>
            <a:r>
              <a:rPr lang="el-GR" sz="3600" b="1" dirty="0">
                <a:solidFill>
                  <a:srgbClr val="000066"/>
                </a:solidFill>
                <a:latin typeface="+mj-lt"/>
              </a:rPr>
              <a:t>ασφαλιστική προστασία,</a:t>
            </a:r>
          </a:p>
          <a:p>
            <a:pPr algn="ctr">
              <a:defRPr/>
            </a:pPr>
            <a:r>
              <a:rPr lang="el-GR" sz="3600" b="1" i="1" u="sng" dirty="0">
                <a:solidFill>
                  <a:srgbClr val="000066"/>
                </a:solidFill>
                <a:latin typeface="+mj-lt"/>
              </a:rPr>
              <a:t>πέραν της</a:t>
            </a:r>
          </a:p>
          <a:p>
            <a:pPr algn="ctr">
              <a:defRPr/>
            </a:pPr>
            <a:r>
              <a:rPr lang="el-GR" sz="3600" b="1" dirty="0">
                <a:solidFill>
                  <a:srgbClr val="000066"/>
                </a:solidFill>
                <a:latin typeface="+mj-lt"/>
              </a:rPr>
              <a:t>υποχρεωτικής κοινωνικής ασφάλισης</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4624"/>
            <a:ext cx="9144000" cy="1261884"/>
          </a:xfrm>
          <a:prstGeom prst="rect">
            <a:avLst/>
          </a:prstGeom>
          <a:noFill/>
        </p:spPr>
        <p:txBody>
          <a:bodyPr wrap="square">
            <a:spAutoFit/>
          </a:bodyPr>
          <a:lstStyle/>
          <a:p>
            <a:pPr algn="ctr" eaLnBrk="0" hangingPunct="0">
              <a:defRPr/>
            </a:pPr>
            <a:r>
              <a:rPr lang="el-GR" sz="3800" b="1" cap="all" spc="300" dirty="0" err="1">
                <a:solidFill>
                  <a:schemeClr val="accent3">
                    <a:lumMod val="60000"/>
                    <a:lumOff val="40000"/>
                  </a:schemeClr>
                </a:solidFill>
                <a:effectLst>
                  <a:reflection blurRad="12700" stA="48000" endA="300" endPos="55000" dir="5400000" sy="-90000" algn="bl" rotWithShape="0"/>
                </a:effectLst>
                <a:latin typeface="Calibri"/>
                <a:ea typeface="+mj-ea"/>
                <a:cs typeface="+mj-cs"/>
              </a:rPr>
              <a:t>ΓΗρανση</a:t>
            </a:r>
            <a:r>
              <a:rPr lang="el-GR" sz="3800" b="1" cap="all" spc="300" dirty="0">
                <a:solidFill>
                  <a:schemeClr val="accent3">
                    <a:lumMod val="60000"/>
                    <a:lumOff val="40000"/>
                  </a:schemeClr>
                </a:solidFill>
                <a:effectLst>
                  <a:reflection blurRad="12700" stA="48000" endA="300" endPos="55000" dir="5400000" sy="-90000" algn="bl" rotWithShape="0"/>
                </a:effectLst>
                <a:latin typeface="Calibri"/>
                <a:ea typeface="+mj-ea"/>
                <a:cs typeface="+mj-cs"/>
              </a:rPr>
              <a:t> του </a:t>
            </a:r>
            <a:r>
              <a:rPr lang="el-GR" sz="3800" b="1" cap="all" spc="300" dirty="0" err="1">
                <a:solidFill>
                  <a:schemeClr val="accent3">
                    <a:lumMod val="60000"/>
                    <a:lumOff val="40000"/>
                  </a:schemeClr>
                </a:solidFill>
                <a:effectLst>
                  <a:reflection blurRad="12700" stA="48000" endA="300" endPos="55000" dir="5400000" sy="-90000" algn="bl" rotWithShape="0"/>
                </a:effectLst>
                <a:latin typeface="Calibri"/>
                <a:ea typeface="+mj-ea"/>
                <a:cs typeface="+mj-cs"/>
              </a:rPr>
              <a:t>πληθυσμου</a:t>
            </a:r>
            <a:r>
              <a:rPr lang="el-GR" sz="3800" b="1" cap="all" spc="300" dirty="0">
                <a:solidFill>
                  <a:schemeClr val="accent3">
                    <a:lumMod val="60000"/>
                    <a:lumOff val="40000"/>
                  </a:schemeClr>
                </a:solidFill>
                <a:effectLst>
                  <a:reflection blurRad="12700" stA="48000" endA="300" endPos="55000" dir="5400000" sy="-90000" algn="bl" rotWithShape="0"/>
                </a:effectLst>
                <a:latin typeface="Calibri"/>
                <a:ea typeface="+mj-ea"/>
                <a:cs typeface="+mj-cs"/>
              </a:rPr>
              <a:t> </a:t>
            </a:r>
          </a:p>
          <a:p>
            <a:pPr algn="ctr" eaLnBrk="0" hangingPunct="0">
              <a:defRPr/>
            </a:pPr>
            <a:r>
              <a:rPr lang="el-GR" sz="3800" b="1" cap="all" spc="300" dirty="0" err="1">
                <a:solidFill>
                  <a:schemeClr val="accent3">
                    <a:lumMod val="60000"/>
                    <a:lumOff val="40000"/>
                  </a:schemeClr>
                </a:solidFill>
                <a:effectLst>
                  <a:reflection blurRad="12700" stA="48000" endA="300" endPos="55000" dir="5400000" sy="-90000" algn="bl" rotWithShape="0"/>
                </a:effectLst>
                <a:latin typeface="Calibri"/>
                <a:ea typeface="+mj-ea"/>
                <a:cs typeface="+mj-cs"/>
              </a:rPr>
              <a:t>διεθνεσ</a:t>
            </a:r>
            <a:r>
              <a:rPr lang="el-GR" sz="3800" b="1" cap="all" spc="300" dirty="0">
                <a:solidFill>
                  <a:schemeClr val="accent3">
                    <a:lumMod val="60000"/>
                    <a:lumOff val="40000"/>
                  </a:schemeClr>
                </a:solidFill>
                <a:effectLst>
                  <a:reflection blurRad="12700" stA="48000" endA="300" endPos="55000" dir="5400000" sy="-90000" algn="bl" rotWithShape="0"/>
                </a:effectLst>
                <a:latin typeface="Calibri"/>
                <a:ea typeface="+mj-ea"/>
                <a:cs typeface="+mj-cs"/>
              </a:rPr>
              <a:t> </a:t>
            </a:r>
            <a:r>
              <a:rPr lang="el-GR" sz="3800" b="1" cap="all" spc="300" dirty="0" err="1">
                <a:solidFill>
                  <a:schemeClr val="accent3">
                    <a:lumMod val="60000"/>
                    <a:lumOff val="40000"/>
                  </a:schemeClr>
                </a:solidFill>
                <a:effectLst>
                  <a:reflection blurRad="12700" stA="48000" endA="300" endPos="55000" dir="5400000" sy="-90000" algn="bl" rotWithShape="0"/>
                </a:effectLst>
                <a:latin typeface="Calibri"/>
                <a:ea typeface="+mj-ea"/>
                <a:cs typeface="+mj-cs"/>
              </a:rPr>
              <a:t>φαινομενο</a:t>
            </a:r>
            <a:r>
              <a:rPr lang="el-GR" sz="3800" b="1" cap="all" spc="300" dirty="0">
                <a:solidFill>
                  <a:schemeClr val="accent3">
                    <a:lumMod val="60000"/>
                    <a:lumOff val="40000"/>
                  </a:schemeClr>
                </a:solidFill>
                <a:effectLst>
                  <a:reflection blurRad="12700" stA="48000" endA="300" endPos="55000" dir="5400000" sy="-90000" algn="bl" rotWithShape="0"/>
                </a:effectLst>
                <a:latin typeface="Calibri"/>
                <a:ea typeface="+mj-ea"/>
                <a:cs typeface="+mj-cs"/>
              </a:rPr>
              <a:t>  </a:t>
            </a:r>
          </a:p>
        </p:txBody>
      </p:sp>
      <p:sp>
        <p:nvSpPr>
          <p:cNvPr id="3" name="TextBox 2"/>
          <p:cNvSpPr txBox="1"/>
          <p:nvPr/>
        </p:nvSpPr>
        <p:spPr>
          <a:xfrm>
            <a:off x="0" y="1268760"/>
            <a:ext cx="9144000" cy="1569660"/>
          </a:xfrm>
          <a:prstGeom prst="rect">
            <a:avLst/>
          </a:prstGeom>
          <a:noFill/>
        </p:spPr>
        <p:txBody>
          <a:bodyPr wrap="square" rtlCol="0">
            <a:spAutoFit/>
          </a:bodyPr>
          <a:lstStyle/>
          <a:p>
            <a:pPr marL="342900" indent="-342900">
              <a:buFont typeface="Arial" panose="020B0604020202020204" pitchFamily="34" charset="0"/>
              <a:buChar char="•"/>
            </a:pPr>
            <a:r>
              <a:rPr lang="el-GR" sz="2400" dirty="0">
                <a:solidFill>
                  <a:schemeClr val="bg1"/>
                </a:solidFill>
              </a:rPr>
              <a:t>Μεγάλη επιβάρυνση στα δημοσιονομικά των χωρών.</a:t>
            </a:r>
          </a:p>
          <a:p>
            <a:pPr marL="342900" indent="-342900">
              <a:buFont typeface="Arial" panose="020B0604020202020204" pitchFamily="34" charset="0"/>
              <a:buChar char="•"/>
            </a:pPr>
            <a:r>
              <a:rPr lang="el-GR" sz="2400" dirty="0">
                <a:solidFill>
                  <a:schemeClr val="bg1"/>
                </a:solidFill>
              </a:rPr>
              <a:t>Προτάσεις Παγκόσμιας Τράπεζας, Ευρωπαϊκή Επιτροπή κ.α., για αντιμετώπιση του φαινομένου οι τρείς Πυλώνες ασφάλισης για συνταξιοδοτικές παροχές.</a:t>
            </a:r>
            <a:endParaRPr lang="en-US" sz="2400" dirty="0">
              <a:solidFill>
                <a:schemeClr val="bg1"/>
              </a:solidFill>
            </a:endParaRPr>
          </a:p>
        </p:txBody>
      </p:sp>
      <p:sp>
        <p:nvSpPr>
          <p:cNvPr id="4" name="Flowchart: Magnetic Disk 3"/>
          <p:cNvSpPr/>
          <p:nvPr/>
        </p:nvSpPr>
        <p:spPr>
          <a:xfrm>
            <a:off x="1043608" y="4162648"/>
            <a:ext cx="1728192" cy="237626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solidFill>
                  <a:schemeClr val="tx1"/>
                </a:solidFill>
                <a:effectLst>
                  <a:outerShdw blurRad="38100" dist="38100" dir="2700000" algn="tl">
                    <a:srgbClr val="000000">
                      <a:alpha val="43137"/>
                    </a:srgbClr>
                  </a:outerShdw>
                </a:effectLst>
              </a:rPr>
              <a:t>1</a:t>
            </a:r>
            <a:r>
              <a:rPr lang="el-GR" b="1" baseline="30000" dirty="0">
                <a:solidFill>
                  <a:schemeClr val="tx1"/>
                </a:solidFill>
                <a:effectLst>
                  <a:outerShdw blurRad="38100" dist="38100" dir="2700000" algn="tl">
                    <a:srgbClr val="000000">
                      <a:alpha val="43137"/>
                    </a:srgbClr>
                  </a:outerShdw>
                </a:effectLst>
              </a:rPr>
              <a:t>ος</a:t>
            </a:r>
            <a:r>
              <a:rPr lang="el-GR" b="1" dirty="0">
                <a:solidFill>
                  <a:schemeClr val="tx1"/>
                </a:solidFill>
                <a:effectLst>
                  <a:outerShdw blurRad="38100" dist="38100" dir="2700000" algn="tl">
                    <a:srgbClr val="000000">
                      <a:alpha val="43137"/>
                    </a:srgbClr>
                  </a:outerShdw>
                </a:effectLst>
              </a:rPr>
              <a:t> Πυλώνας</a:t>
            </a:r>
            <a:endParaRPr lang="en-US" b="1" dirty="0">
              <a:solidFill>
                <a:schemeClr val="tx1"/>
              </a:solidFill>
              <a:effectLst>
                <a:outerShdw blurRad="38100" dist="38100" dir="2700000" algn="tl">
                  <a:srgbClr val="000000">
                    <a:alpha val="43137"/>
                  </a:srgbClr>
                </a:outerShdw>
              </a:effectLst>
            </a:endParaRPr>
          </a:p>
        </p:txBody>
      </p:sp>
      <p:sp>
        <p:nvSpPr>
          <p:cNvPr id="7" name="Flowchart: Magnetic Disk 6"/>
          <p:cNvSpPr/>
          <p:nvPr/>
        </p:nvSpPr>
        <p:spPr>
          <a:xfrm>
            <a:off x="3791328" y="4162648"/>
            <a:ext cx="1640822" cy="2376264"/>
          </a:xfrm>
          <a:prstGeom prst="flowChartMagneticDisk">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solidFill>
                  <a:schemeClr val="tx1"/>
                </a:solidFill>
                <a:effectLst>
                  <a:outerShdw blurRad="38100" dist="38100" dir="2700000" algn="tl">
                    <a:srgbClr val="000000">
                      <a:alpha val="43137"/>
                    </a:srgbClr>
                  </a:outerShdw>
                </a:effectLst>
              </a:rPr>
              <a:t>2</a:t>
            </a:r>
            <a:r>
              <a:rPr lang="el-GR" b="1" baseline="30000" dirty="0">
                <a:solidFill>
                  <a:schemeClr val="tx1"/>
                </a:solidFill>
                <a:effectLst>
                  <a:outerShdw blurRad="38100" dist="38100" dir="2700000" algn="tl">
                    <a:srgbClr val="000000">
                      <a:alpha val="43137"/>
                    </a:srgbClr>
                  </a:outerShdw>
                </a:effectLst>
              </a:rPr>
              <a:t>ος</a:t>
            </a:r>
            <a:r>
              <a:rPr lang="el-GR" b="1" dirty="0">
                <a:solidFill>
                  <a:schemeClr val="tx1"/>
                </a:solidFill>
                <a:effectLst>
                  <a:outerShdw blurRad="38100" dist="38100" dir="2700000" algn="tl">
                    <a:srgbClr val="000000">
                      <a:alpha val="43137"/>
                    </a:srgbClr>
                  </a:outerShdw>
                </a:effectLst>
              </a:rPr>
              <a:t> Πυλώνας</a:t>
            </a:r>
            <a:endParaRPr lang="en-US" b="1" dirty="0">
              <a:solidFill>
                <a:schemeClr val="tx1"/>
              </a:solidFill>
              <a:effectLst>
                <a:outerShdw blurRad="38100" dist="38100" dir="2700000" algn="tl">
                  <a:srgbClr val="000000">
                    <a:alpha val="43137"/>
                  </a:srgbClr>
                </a:outerShdw>
              </a:effectLst>
            </a:endParaRPr>
          </a:p>
        </p:txBody>
      </p:sp>
      <p:sp>
        <p:nvSpPr>
          <p:cNvPr id="8" name="Flowchart: Magnetic Disk 7"/>
          <p:cNvSpPr/>
          <p:nvPr/>
        </p:nvSpPr>
        <p:spPr>
          <a:xfrm>
            <a:off x="6804248" y="4162632"/>
            <a:ext cx="1615752" cy="237626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solidFill>
                  <a:schemeClr val="tx1"/>
                </a:solidFill>
                <a:effectLst>
                  <a:outerShdw blurRad="38100" dist="38100" dir="2700000" algn="tl">
                    <a:srgbClr val="000000">
                      <a:alpha val="43137"/>
                    </a:srgbClr>
                  </a:outerShdw>
                </a:effectLst>
              </a:rPr>
              <a:t>3</a:t>
            </a:r>
            <a:r>
              <a:rPr lang="el-GR" b="1" baseline="30000" dirty="0">
                <a:solidFill>
                  <a:schemeClr val="tx1"/>
                </a:solidFill>
                <a:effectLst>
                  <a:outerShdw blurRad="38100" dist="38100" dir="2700000" algn="tl">
                    <a:srgbClr val="000000">
                      <a:alpha val="43137"/>
                    </a:srgbClr>
                  </a:outerShdw>
                </a:effectLst>
              </a:rPr>
              <a:t>ος</a:t>
            </a:r>
            <a:r>
              <a:rPr lang="el-GR" b="1" dirty="0">
                <a:solidFill>
                  <a:schemeClr val="tx1"/>
                </a:solidFill>
                <a:effectLst>
                  <a:outerShdw blurRad="38100" dist="38100" dir="2700000" algn="tl">
                    <a:srgbClr val="000000">
                      <a:alpha val="43137"/>
                    </a:srgbClr>
                  </a:outerShdw>
                </a:effectLst>
              </a:rPr>
              <a:t> Πυλώνας</a:t>
            </a: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426260" y="3187998"/>
            <a:ext cx="2736304" cy="79208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Κοινωνική Ασφάλιση (αποφυγή φτώχειας)</a:t>
            </a:r>
            <a:endParaRPr lang="en-US" b="1" dirty="0">
              <a:solidFill>
                <a:schemeClr val="tx1"/>
              </a:solidFill>
            </a:endParaRPr>
          </a:p>
        </p:txBody>
      </p:sp>
      <p:sp>
        <p:nvSpPr>
          <p:cNvPr id="10" name="Rectangle 9"/>
          <p:cNvSpPr/>
          <p:nvPr/>
        </p:nvSpPr>
        <p:spPr>
          <a:xfrm>
            <a:off x="3291218" y="3187388"/>
            <a:ext cx="2736304" cy="79208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Ταμεία Επαγγελματικής Ασφάλισης</a:t>
            </a:r>
            <a:endParaRPr lang="en-US" b="1" dirty="0">
              <a:solidFill>
                <a:schemeClr val="tx1"/>
              </a:solidFill>
            </a:endParaRPr>
          </a:p>
        </p:txBody>
      </p:sp>
      <p:sp>
        <p:nvSpPr>
          <p:cNvPr id="11" name="Rectangle 10"/>
          <p:cNvSpPr/>
          <p:nvPr/>
        </p:nvSpPr>
        <p:spPr>
          <a:xfrm>
            <a:off x="6156176" y="3187998"/>
            <a:ext cx="2736304" cy="79208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Ασφαλιστικές Εταιρείες</a:t>
            </a:r>
            <a:endParaRPr lang="en-US" b="1" dirty="0">
              <a:solidFill>
                <a:schemeClr val="tx1"/>
              </a:solidFill>
            </a:endParaRPr>
          </a:p>
        </p:txBody>
      </p:sp>
    </p:spTree>
    <p:extLst>
      <p:ext uri="{BB962C8B-B14F-4D97-AF65-F5344CB8AC3E}">
        <p14:creationId xmlns:p14="http://schemas.microsoft.com/office/powerpoint/2010/main" val="7404900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35496" y="81186"/>
            <a:ext cx="4061822" cy="2879204"/>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1619672" y="2564904"/>
            <a:ext cx="4320480" cy="2541948"/>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5039544" y="4437112"/>
            <a:ext cx="4104456" cy="2348880"/>
          </a:xfrm>
          <a:prstGeom prst="rect">
            <a:avLst/>
          </a:prstGeom>
          <a:noFill/>
          <a:ln w="9525">
            <a:noFill/>
            <a:miter lim="800000"/>
            <a:headEnd/>
            <a:tailEnd/>
          </a:ln>
        </p:spPr>
      </p:pic>
      <p:sp>
        <p:nvSpPr>
          <p:cNvPr id="9" name="Rectangle 8"/>
          <p:cNvSpPr/>
          <p:nvPr/>
        </p:nvSpPr>
        <p:spPr>
          <a:xfrm>
            <a:off x="5292080" y="1124744"/>
            <a:ext cx="2232248" cy="864096"/>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effectLst>
                  <a:outerShdw blurRad="38100" dist="38100" dir="2700000" algn="tl">
                    <a:srgbClr val="000000">
                      <a:alpha val="43137"/>
                    </a:srgbClr>
                  </a:outerShdw>
                </a:effectLst>
              </a:rPr>
              <a:t>1951</a:t>
            </a:r>
            <a:endParaRPr lang="en-US" sz="3600"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a:off x="6804248" y="3280411"/>
            <a:ext cx="2232248" cy="864096"/>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effectLst>
                  <a:outerShdw blurRad="38100" dist="38100" dir="2700000" algn="tl">
                    <a:srgbClr val="000000">
                      <a:alpha val="43137"/>
                    </a:srgbClr>
                  </a:outerShdw>
                </a:effectLst>
              </a:rPr>
              <a:t>2001</a:t>
            </a:r>
            <a:endParaRPr lang="en-US" sz="3600"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1729415" y="5478340"/>
            <a:ext cx="2232248" cy="864096"/>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effectLst>
                  <a:outerShdw blurRad="38100" dist="38100" dir="2700000" algn="tl">
                    <a:srgbClr val="000000">
                      <a:alpha val="43137"/>
                    </a:srgbClr>
                  </a:outerShdw>
                </a:effectLst>
              </a:rPr>
              <a:t>2060</a:t>
            </a:r>
            <a:endParaRPr lang="en-US" sz="3600" b="1" dirty="0">
              <a:solidFill>
                <a:schemeClr val="tx1"/>
              </a:solidFill>
              <a:effectLst>
                <a:outerShdw blurRad="38100" dist="38100" dir="2700000" algn="tl">
                  <a:srgbClr val="000000">
                    <a:alpha val="43137"/>
                  </a:srgbClr>
                </a:outerShdw>
              </a:effectLst>
            </a:endParaRPr>
          </a:p>
        </p:txBody>
      </p:sp>
      <p:sp>
        <p:nvSpPr>
          <p:cNvPr id="12" name="Left Arrow 11"/>
          <p:cNvSpPr/>
          <p:nvPr/>
        </p:nvSpPr>
        <p:spPr>
          <a:xfrm>
            <a:off x="4097318" y="1430778"/>
            <a:ext cx="1043608" cy="25202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Left Arrow 12"/>
          <p:cNvSpPr/>
          <p:nvPr/>
        </p:nvSpPr>
        <p:spPr>
          <a:xfrm>
            <a:off x="5760616" y="3618021"/>
            <a:ext cx="1043608" cy="25202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Left Arrow 13"/>
          <p:cNvSpPr/>
          <p:nvPr/>
        </p:nvSpPr>
        <p:spPr>
          <a:xfrm rot="10800000">
            <a:off x="3995936" y="5718340"/>
            <a:ext cx="1043608" cy="25202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48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417</TotalTime>
  <Words>1088</Words>
  <Application>Microsoft Office PowerPoint</Application>
  <PresentationFormat>Προβολή στην οθόνη (4:3)</PresentationFormat>
  <Paragraphs>185</Paragraphs>
  <Slides>26</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26</vt:i4>
      </vt:variant>
    </vt:vector>
  </HeadingPairs>
  <TitlesOfParts>
    <vt:vector size="35" baseType="lpstr">
      <vt:lpstr>Arial</vt:lpstr>
      <vt:lpstr>Calibri</vt:lpstr>
      <vt:lpstr>Lucida Sans Unicode</vt:lpstr>
      <vt:lpstr>Microsoft Sans Serif</vt:lpstr>
      <vt:lpstr>Verdana</vt:lpstr>
      <vt:lpstr>Wingdings</vt:lpstr>
      <vt:lpstr>Wingdings 2</vt:lpstr>
      <vt:lpstr>Wingdings 3</vt:lpstr>
      <vt:lpstr>Συγκέντρωση</vt:lpstr>
      <vt:lpstr>Παρουσίαση του PowerPoint</vt:lpstr>
      <vt:lpstr> Όραμα και Προοπτική του  ΤΕΑ-ΙΣΘ ΝΠΙΔ: « Η κεφαλαιοποίηση των κόπων μας – Το μέλλον στα χέρια μας » </vt:lpstr>
      <vt:lpstr>Παρουσίαση του PowerPoint</vt:lpstr>
      <vt:lpstr>ΑΝΑΔΡΟΜΗ</vt:lpstr>
      <vt:lpstr>Όραμα</vt:lpstr>
      <vt:lpstr>Αποστολή</vt:lpstr>
      <vt:lpstr>ΣΚΟΠΟΣ </vt:lpstr>
      <vt:lpstr>Παρουσίαση του PowerPoint</vt:lpstr>
      <vt:lpstr>Παρουσίαση του PowerPoint</vt:lpstr>
      <vt:lpstr>ΚΡΑΤΙΚΕΣ  ΕΠΙΧΟΡΗΓΗΣΕΙΣ  ΑΣΦΑΛΙΣΤΙΚΩΝ ΤΑΜΕΙΩΝ (2000-2015)</vt:lpstr>
      <vt:lpstr>Παρουσίαση του PowerPoint</vt:lpstr>
      <vt:lpstr>Παρουσίαση του PowerPoint</vt:lpstr>
      <vt:lpstr>Παρουσίαση του PowerPoint</vt:lpstr>
      <vt:lpstr>Παρουσίαση του PowerPoint</vt:lpstr>
      <vt:lpstr>ΠΑΡΟΧΗ ΕΦΑΠΑΞ</vt:lpstr>
      <vt:lpstr>ΤΕΑ – ΙΣΘ      ΠΛΕΟΝΕΚΤΗΜΑΤΑ  (1)</vt:lpstr>
      <vt:lpstr>Παρουσίαση του PowerPoint</vt:lpstr>
      <vt:lpstr>Παρουσίαση του PowerPoint</vt:lpstr>
      <vt:lpstr>Παρουσίαση του PowerPoint</vt:lpstr>
      <vt:lpstr>Το ΤΕΑ- ΙΣΘ σήμερα</vt:lpstr>
      <vt:lpstr>Το ταμείο μας σήμερα</vt:lpstr>
      <vt:lpstr>Αποθεματικό ταμείου</vt:lpstr>
      <vt:lpstr>Παρουσίαση του PowerPoint</vt:lpstr>
      <vt:lpstr>Το ΤΕΑ–ΙΣΘ σήμερα και αύριο</vt:lpstr>
      <vt:lpstr>Ήρθε η ώρα  να “πάρουμε το μέλλον στα χέρια μας”  και να δούμε επιτέλους τους “κόπους μας να κεφαλαιοποιούνται!” </vt:lpstr>
      <vt:lpstr>Γιάννης Μέγας πρόεδρος ΤΕΑ-ΙΣΘ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Όραμα και Προοπτική του  ΤΕΑ-ΙΣΘ ΝΠΙΔ: « Η κεφαλαιοποίηση των κόπων μας – Το μέλλον στα χέρια μας »</dc:title>
  <dc:creator>209</dc:creator>
  <cp:lastModifiedBy>ioannis megas</cp:lastModifiedBy>
  <cp:revision>26</cp:revision>
  <dcterms:created xsi:type="dcterms:W3CDTF">2017-11-30T13:31:52Z</dcterms:created>
  <dcterms:modified xsi:type="dcterms:W3CDTF">2023-11-11T00:49:05Z</dcterms:modified>
</cp:coreProperties>
</file>